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3" r:id="rId1"/>
  </p:sldMasterIdLst>
  <p:sldIdLst>
    <p:sldId id="257" r:id="rId2"/>
    <p:sldId id="306" r:id="rId3"/>
    <p:sldId id="390" r:id="rId4"/>
    <p:sldId id="382" r:id="rId5"/>
    <p:sldId id="401" r:id="rId6"/>
    <p:sldId id="379" r:id="rId7"/>
    <p:sldId id="380" r:id="rId8"/>
    <p:sldId id="383" r:id="rId9"/>
    <p:sldId id="388" r:id="rId10"/>
    <p:sldId id="376" r:id="rId11"/>
    <p:sldId id="384" r:id="rId12"/>
    <p:sldId id="385" r:id="rId13"/>
    <p:sldId id="393" r:id="rId14"/>
    <p:sldId id="387" r:id="rId15"/>
    <p:sldId id="392" r:id="rId16"/>
    <p:sldId id="409" r:id="rId17"/>
    <p:sldId id="410" r:id="rId18"/>
    <p:sldId id="411" r:id="rId19"/>
    <p:sldId id="412" r:id="rId20"/>
    <p:sldId id="407" r:id="rId21"/>
    <p:sldId id="402" r:id="rId22"/>
    <p:sldId id="403" r:id="rId23"/>
    <p:sldId id="408" r:id="rId24"/>
    <p:sldId id="413" r:id="rId25"/>
    <p:sldId id="399" r:id="rId26"/>
    <p:sldId id="381" r:id="rId27"/>
    <p:sldId id="374" r:id="rId28"/>
    <p:sldId id="41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00" autoAdjust="0"/>
    <p:restoredTop sz="94660"/>
  </p:normalViewPr>
  <p:slideViewPr>
    <p:cSldViewPr snapToGrid="0">
      <p:cViewPr varScale="1">
        <p:scale>
          <a:sx n="85" d="100"/>
          <a:sy n="85" d="100"/>
        </p:scale>
        <p:origin x="350" y="72"/>
      </p:cViewPr>
      <p:guideLst/>
    </p:cSldViewPr>
  </p:slideViewPr>
  <p:notesTextViewPr>
    <p:cViewPr>
      <p:scale>
        <a:sx n="1" d="1"/>
        <a:sy n="1" d="1"/>
      </p:scale>
      <p:origin x="0" y="0"/>
    </p:cViewPr>
  </p:notesTextViewPr>
  <p:sorterViewPr>
    <p:cViewPr>
      <p:scale>
        <a:sx n="182" d="100"/>
        <a:sy n="182"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F97267A6-8C1A-4220-847A-24912F63A6C8}" type="datetimeFigureOut">
              <a:rPr lang="en-GB" smtClean="0"/>
              <a:t>18/03/2020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03E21C-1BC2-4EB7-8B4A-D29C698A7570}"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90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F97267A6-8C1A-4220-847A-24912F63A6C8}" type="datetimeFigureOut">
              <a:rPr lang="en-GB" smtClean="0"/>
              <a:t>18/03/2020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03E21C-1BC2-4EB7-8B4A-D29C698A7570}" type="slidenum">
              <a:rPr lang="en-GB" smtClean="0"/>
              <a:t>‹#›</a:t>
            </a:fld>
            <a:endParaRPr lang="en-GB"/>
          </a:p>
        </p:txBody>
      </p:sp>
    </p:spTree>
    <p:extLst>
      <p:ext uri="{BB962C8B-B14F-4D97-AF65-F5344CB8AC3E}">
        <p14:creationId xmlns:p14="http://schemas.microsoft.com/office/powerpoint/2010/main" val="3314168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F97267A6-8C1A-4220-847A-24912F63A6C8}" type="datetimeFigureOut">
              <a:rPr lang="en-GB" smtClean="0"/>
              <a:t>18/03/2020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03E21C-1BC2-4EB7-8B4A-D29C698A7570}" type="slidenum">
              <a:rPr lang="en-GB" smtClean="0"/>
              <a:t>‹#›</a:t>
            </a:fld>
            <a:endParaRPr lang="en-GB"/>
          </a:p>
        </p:txBody>
      </p:sp>
    </p:spTree>
    <p:extLst>
      <p:ext uri="{BB962C8B-B14F-4D97-AF65-F5344CB8AC3E}">
        <p14:creationId xmlns:p14="http://schemas.microsoft.com/office/powerpoint/2010/main" val="3312778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F97267A6-8C1A-4220-847A-24912F63A6C8}" type="datetimeFigureOut">
              <a:rPr lang="en-GB" smtClean="0"/>
              <a:t>18/03/2020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03E21C-1BC2-4EB7-8B4A-D29C698A7570}" type="slidenum">
              <a:rPr lang="en-GB" smtClean="0"/>
              <a:t>‹#›</a:t>
            </a:fld>
            <a:endParaRPr lang="en-GB"/>
          </a:p>
        </p:txBody>
      </p:sp>
    </p:spTree>
    <p:extLst>
      <p:ext uri="{BB962C8B-B14F-4D97-AF65-F5344CB8AC3E}">
        <p14:creationId xmlns:p14="http://schemas.microsoft.com/office/powerpoint/2010/main" val="3209044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nl-NL" smtClean="0"/>
              <a:t>Klik om de stijl te bewerken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F97267A6-8C1A-4220-847A-24912F63A6C8}" type="datetimeFigureOut">
              <a:rPr lang="en-GB" smtClean="0"/>
              <a:t>18/03/2020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03E21C-1BC2-4EB7-8B4A-D29C698A7570}"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599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F97267A6-8C1A-4220-847A-24912F63A6C8}" type="datetimeFigureOut">
              <a:rPr lang="en-GB" smtClean="0"/>
              <a:t>18/03/2020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03E21C-1BC2-4EB7-8B4A-D29C698A7570}" type="slidenum">
              <a:rPr lang="en-GB" smtClean="0"/>
              <a:t>‹#›</a:t>
            </a:fld>
            <a:endParaRPr lang="en-GB"/>
          </a:p>
        </p:txBody>
      </p:sp>
    </p:spTree>
    <p:extLst>
      <p:ext uri="{BB962C8B-B14F-4D97-AF65-F5344CB8AC3E}">
        <p14:creationId xmlns:p14="http://schemas.microsoft.com/office/powerpoint/2010/main" val="3472880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097280" y="2582334"/>
            <a:ext cx="4937760" cy="3378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217920" y="2582334"/>
            <a:ext cx="4937760" cy="3378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F97267A6-8C1A-4220-847A-24912F63A6C8}" type="datetimeFigureOut">
              <a:rPr lang="en-GB" smtClean="0"/>
              <a:t>18/03/2020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303E21C-1BC2-4EB7-8B4A-D29C698A7570}" type="slidenum">
              <a:rPr lang="en-GB" smtClean="0"/>
              <a:t>‹#›</a:t>
            </a:fld>
            <a:endParaRPr lang="en-GB"/>
          </a:p>
        </p:txBody>
      </p:sp>
    </p:spTree>
    <p:extLst>
      <p:ext uri="{BB962C8B-B14F-4D97-AF65-F5344CB8AC3E}">
        <p14:creationId xmlns:p14="http://schemas.microsoft.com/office/powerpoint/2010/main" val="1558780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F97267A6-8C1A-4220-847A-24912F63A6C8}" type="datetimeFigureOut">
              <a:rPr lang="en-GB" smtClean="0"/>
              <a:t>18/03/2020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303E21C-1BC2-4EB7-8B4A-D29C698A7570}" type="slidenum">
              <a:rPr lang="en-GB" smtClean="0"/>
              <a:t>‹#›</a:t>
            </a:fld>
            <a:endParaRPr lang="en-GB"/>
          </a:p>
        </p:txBody>
      </p:sp>
    </p:spTree>
    <p:extLst>
      <p:ext uri="{BB962C8B-B14F-4D97-AF65-F5344CB8AC3E}">
        <p14:creationId xmlns:p14="http://schemas.microsoft.com/office/powerpoint/2010/main" val="3165806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97267A6-8C1A-4220-847A-24912F63A6C8}" type="datetimeFigureOut">
              <a:rPr lang="en-GB" smtClean="0"/>
              <a:t>18/03/2020</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1303E21C-1BC2-4EB7-8B4A-D29C698A7570}" type="slidenum">
              <a:rPr lang="en-GB" smtClean="0"/>
              <a:t>‹#›</a:t>
            </a:fld>
            <a:endParaRPr lang="en-GB"/>
          </a:p>
        </p:txBody>
      </p:sp>
    </p:spTree>
    <p:extLst>
      <p:ext uri="{BB962C8B-B14F-4D97-AF65-F5344CB8AC3E}">
        <p14:creationId xmlns:p14="http://schemas.microsoft.com/office/powerpoint/2010/main" val="16579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nl-NL" smtClean="0"/>
              <a:t>Klik om de stijl te bewerken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97267A6-8C1A-4220-847A-24912F63A6C8}" type="datetimeFigureOut">
              <a:rPr lang="en-GB" smtClean="0"/>
              <a:t>18/03/2020</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303E21C-1BC2-4EB7-8B4A-D29C698A7570}" type="slidenum">
              <a:rPr lang="en-GB" smtClean="0"/>
              <a:t>‹#›</a:t>
            </a:fld>
            <a:endParaRPr lang="en-GB"/>
          </a:p>
        </p:txBody>
      </p:sp>
    </p:spTree>
    <p:extLst>
      <p:ext uri="{BB962C8B-B14F-4D97-AF65-F5344CB8AC3E}">
        <p14:creationId xmlns:p14="http://schemas.microsoft.com/office/powerpoint/2010/main" val="3490222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5" y="0"/>
            <a:ext cx="12191985" cy="4915076"/>
          </a:xfrm>
          <a:blipFill>
            <a:blip r:embed="rId2" cstate="email">
              <a:extLst>
                <a:ext uri="{28A0092B-C50C-407E-A947-70E740481C1C}">
                  <a14:useLocalDpi xmlns:a14="http://schemas.microsoft.com/office/drawing/2010/main"/>
                </a:ext>
              </a:extLst>
            </a:blip>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F97267A6-8C1A-4220-847A-24912F63A6C8}" type="datetimeFigureOut">
              <a:rPr lang="en-GB" smtClean="0"/>
              <a:t>18/03/2020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03E21C-1BC2-4EB7-8B4A-D29C698A7570}" type="slidenum">
              <a:rPr lang="en-GB" smtClean="0"/>
              <a:t>‹#›</a:t>
            </a:fld>
            <a:endParaRPr lang="en-GB"/>
          </a:p>
        </p:txBody>
      </p:sp>
    </p:spTree>
    <p:extLst>
      <p:ext uri="{BB962C8B-B14F-4D97-AF65-F5344CB8AC3E}">
        <p14:creationId xmlns:p14="http://schemas.microsoft.com/office/powerpoint/2010/main" val="3850429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nl-NL" smtClean="0"/>
              <a:t>Klik om de stijl te bewerken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97267A6-8C1A-4220-847A-24912F63A6C8}" type="datetimeFigureOut">
              <a:rPr lang="en-GB" smtClean="0"/>
              <a:t>18/03/2020</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303E21C-1BC2-4EB7-8B4A-D29C698A7570}"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675040"/>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thet.or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emf"/><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76250" y="366837"/>
            <a:ext cx="10058400" cy="774700"/>
          </a:xfrm>
        </p:spPr>
        <p:txBody>
          <a:bodyPr>
            <a:normAutofit/>
          </a:bodyPr>
          <a:lstStyle/>
          <a:p>
            <a:pPr lvl="0"/>
            <a:r>
              <a:rPr lang="en-GB" sz="44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High-end </a:t>
            </a:r>
            <a:r>
              <a:rPr lang="en-GB" sz="44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medical imaging equipment</a:t>
            </a:r>
          </a:p>
        </p:txBody>
      </p:sp>
      <p:sp>
        <p:nvSpPr>
          <p:cNvPr id="4" name="Rechthoek 3"/>
          <p:cNvSpPr/>
          <p:nvPr/>
        </p:nvSpPr>
        <p:spPr>
          <a:xfrm>
            <a:off x="5775719" y="5828057"/>
            <a:ext cx="5672031" cy="388696"/>
          </a:xfrm>
          <a:prstGeom prst="rect">
            <a:avLst/>
          </a:prstGeom>
        </p:spPr>
        <p:txBody>
          <a:bodyPr wrap="square">
            <a:spAutoFit/>
          </a:bodyPr>
          <a:lstStyle/>
          <a:p>
            <a:pPr>
              <a:lnSpc>
                <a:spcPct val="107000"/>
              </a:lnSpc>
              <a:spcBef>
                <a:spcPts val="1200"/>
              </a:spcBef>
              <a:spcAft>
                <a:spcPts val="0"/>
              </a:spcAft>
            </a:pPr>
            <a:r>
              <a:rPr lang="en-GB"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Module </a:t>
            </a:r>
            <a:r>
              <a:rPr lang="en-GB"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279 </a:t>
            </a:r>
            <a:r>
              <a:rPr lang="en-GB"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19 </a:t>
            </a:r>
            <a:r>
              <a:rPr lang="en-GB"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C</a:t>
            </a:r>
            <a:r>
              <a:rPr lang="en-GB"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  Medical </a:t>
            </a:r>
            <a:r>
              <a:rPr lang="en-GB"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Instrumentation </a:t>
            </a:r>
            <a:r>
              <a:rPr lang="en-GB"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II</a:t>
            </a:r>
            <a:endParaRPr lang="en-GB" b="1" kern="0"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hthoek 4"/>
          <p:cNvSpPr/>
          <p:nvPr/>
        </p:nvSpPr>
        <p:spPr>
          <a:xfrm>
            <a:off x="5775719" y="5472254"/>
            <a:ext cx="6297748" cy="388696"/>
          </a:xfrm>
          <a:prstGeom prst="rect">
            <a:avLst/>
          </a:prstGeom>
        </p:spPr>
        <p:txBody>
          <a:bodyPr wrap="square">
            <a:spAutoFit/>
          </a:bodyPr>
          <a:lstStyle/>
          <a:p>
            <a:pPr>
              <a:lnSpc>
                <a:spcPct val="107000"/>
              </a:lnSpc>
              <a:spcBef>
                <a:spcPts val="200"/>
              </a:spcBef>
              <a:spcAft>
                <a:spcPts val="0"/>
              </a:spcAft>
            </a:pPr>
            <a:r>
              <a:rPr lang="en-GB" b="1"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Unit C18.6  Maintaining Medical Imaging Equipment</a:t>
            </a:r>
            <a:endParaRPr lang="en-GB" b="1"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7" name="Rechthoek 6"/>
          <p:cNvSpPr/>
          <p:nvPr/>
        </p:nvSpPr>
        <p:spPr>
          <a:xfrm>
            <a:off x="1050485" y="2332744"/>
            <a:ext cx="3809381" cy="1631216"/>
          </a:xfrm>
          <a:prstGeom prst="rect">
            <a:avLst/>
          </a:prstGeom>
        </p:spPr>
        <p:txBody>
          <a:bodyPr wrap="square">
            <a:spAutoFit/>
          </a:bodyPr>
          <a:lstStyle/>
          <a:p>
            <a:r>
              <a:rPr lang="en-GB" sz="2000" dirty="0" smtClean="0">
                <a:latin typeface="+mj-lt"/>
                <a:ea typeface="Times New Roman" panose="02020603050405020304" pitchFamily="18" charset="0"/>
                <a:cs typeface="Times New Roman" panose="02020603050405020304" pitchFamily="18" charset="0"/>
              </a:rPr>
              <a:t>o  CT </a:t>
            </a:r>
            <a:r>
              <a:rPr lang="en-GB" sz="2000" dirty="0">
                <a:latin typeface="+mj-lt"/>
                <a:ea typeface="Times New Roman" panose="02020603050405020304" pitchFamily="18" charset="0"/>
                <a:cs typeface="Times New Roman" panose="02020603050405020304" pitchFamily="18" charset="0"/>
              </a:rPr>
              <a:t>overview</a:t>
            </a:r>
          </a:p>
          <a:p>
            <a:r>
              <a:rPr lang="en-GB" sz="2000" dirty="0" smtClean="0">
                <a:latin typeface="+mj-lt"/>
                <a:ea typeface="Times New Roman" panose="02020603050405020304" pitchFamily="18" charset="0"/>
                <a:cs typeface="Times New Roman" panose="02020603050405020304" pitchFamily="18" charset="0"/>
              </a:rPr>
              <a:t>o  MRI </a:t>
            </a:r>
            <a:r>
              <a:rPr lang="en-GB" sz="2000" dirty="0">
                <a:latin typeface="+mj-lt"/>
                <a:ea typeface="Times New Roman" panose="02020603050405020304" pitchFamily="18" charset="0"/>
                <a:cs typeface="Times New Roman" panose="02020603050405020304" pitchFamily="18" charset="0"/>
              </a:rPr>
              <a:t>overview</a:t>
            </a:r>
          </a:p>
          <a:p>
            <a:r>
              <a:rPr lang="en-GB" sz="2000" dirty="0" smtClean="0">
                <a:latin typeface="+mj-lt"/>
                <a:ea typeface="Times New Roman" panose="02020603050405020304" pitchFamily="18" charset="0"/>
                <a:cs typeface="Times New Roman" panose="02020603050405020304" pitchFamily="18" charset="0"/>
              </a:rPr>
              <a:t>o  PET </a:t>
            </a:r>
            <a:r>
              <a:rPr lang="en-GB" sz="2000" dirty="0">
                <a:latin typeface="+mj-lt"/>
                <a:ea typeface="Times New Roman" panose="02020603050405020304" pitchFamily="18" charset="0"/>
                <a:cs typeface="Times New Roman" panose="02020603050405020304" pitchFamily="18" charset="0"/>
              </a:rPr>
              <a:t>overview</a:t>
            </a:r>
          </a:p>
          <a:p>
            <a:r>
              <a:rPr lang="en-GB" sz="2000" dirty="0" smtClean="0">
                <a:latin typeface="+mj-lt"/>
                <a:ea typeface="Times New Roman" panose="02020603050405020304" pitchFamily="18" charset="0"/>
                <a:cs typeface="Times New Roman" panose="02020603050405020304" pitchFamily="18" charset="0"/>
              </a:rPr>
              <a:t>o  Nuclear </a:t>
            </a:r>
            <a:r>
              <a:rPr lang="en-GB" sz="2000" dirty="0">
                <a:latin typeface="+mj-lt"/>
                <a:ea typeface="Times New Roman" panose="02020603050405020304" pitchFamily="18" charset="0"/>
                <a:cs typeface="Times New Roman" panose="02020603050405020304" pitchFamily="18" charset="0"/>
              </a:rPr>
              <a:t>medicine </a:t>
            </a:r>
            <a:r>
              <a:rPr lang="en-GB" sz="2000" dirty="0" smtClean="0">
                <a:latin typeface="+mj-lt"/>
                <a:ea typeface="Times New Roman" panose="02020603050405020304" pitchFamily="18" charset="0"/>
                <a:cs typeface="Times New Roman" panose="02020603050405020304" pitchFamily="18" charset="0"/>
              </a:rPr>
              <a:t>overview</a:t>
            </a:r>
          </a:p>
          <a:p>
            <a:endParaRPr lang="en-GB" sz="2000" dirty="0">
              <a:effectLst/>
              <a:latin typeface="+mj-lt"/>
              <a:ea typeface="Times New Roman" panose="02020603050405020304" pitchFamily="18" charset="0"/>
              <a:cs typeface="Times New Roman" panose="02020603050405020304" pitchFamily="18" charset="0"/>
            </a:endParaRPr>
          </a:p>
        </p:txBody>
      </p:sp>
      <p:sp>
        <p:nvSpPr>
          <p:cNvPr id="9" name="Titel 1"/>
          <p:cNvSpPr txBox="1">
            <a:spLocks/>
          </p:cNvSpPr>
          <p:nvPr/>
        </p:nvSpPr>
        <p:spPr>
          <a:xfrm>
            <a:off x="5766194" y="5032662"/>
            <a:ext cx="6307274" cy="424148"/>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18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18.6.8  Highly </a:t>
            </a:r>
            <a:r>
              <a:rPr lang="en-GB" sz="1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specialised medical </a:t>
            </a:r>
            <a:r>
              <a:rPr lang="en-GB" sz="18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imaging equipment</a:t>
            </a:r>
            <a:endParaRPr lang="en-GB" sz="1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cxnSp>
        <p:nvCxnSpPr>
          <p:cNvPr id="11" name="Rechte verbindingslijn 10"/>
          <p:cNvCxnSpPr/>
          <p:nvPr/>
        </p:nvCxnSpPr>
        <p:spPr>
          <a:xfrm flipV="1">
            <a:off x="476250" y="1257300"/>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0" y="6513265"/>
            <a:ext cx="12192000" cy="276999"/>
          </a:xfrm>
          <a:prstGeom prst="rect">
            <a:avLst/>
          </a:prstGeom>
          <a:noFill/>
        </p:spPr>
        <p:txBody>
          <a:bodyPr wrap="square" rtlCol="0">
            <a:spAutoFit/>
          </a:bodyPr>
          <a:lstStyle/>
          <a:p>
            <a:pPr algn="ctr"/>
            <a:r>
              <a:rPr lang="en-GB" sz="1200" dirty="0" smtClean="0"/>
              <a:t>dr. Chris R. Mol, BME, NORTEC, 2016 </a:t>
            </a:r>
            <a:endParaRPr lang="en-GB" sz="1200" dirty="0"/>
          </a:p>
        </p:txBody>
      </p:sp>
      <p:sp>
        <p:nvSpPr>
          <p:cNvPr id="3" name="Tekstvak 2"/>
          <p:cNvSpPr txBox="1"/>
          <p:nvPr/>
        </p:nvSpPr>
        <p:spPr>
          <a:xfrm>
            <a:off x="35104" y="6458001"/>
            <a:ext cx="377026" cy="369332"/>
          </a:xfrm>
          <a:prstGeom prst="rect">
            <a:avLst/>
          </a:prstGeom>
          <a:noFill/>
        </p:spPr>
        <p:txBody>
          <a:bodyPr wrap="none" rtlCol="0">
            <a:spAutoFit/>
          </a:bodyPr>
          <a:lstStyle/>
          <a:p>
            <a:r>
              <a:rPr lang="en-US" dirty="0" smtClean="0"/>
              <a:t>©</a:t>
            </a:r>
            <a:endParaRPr lang="en-US" dirty="0"/>
          </a:p>
        </p:txBody>
      </p:sp>
      <p:pic>
        <p:nvPicPr>
          <p:cNvPr id="8" name="Afbeelding 7"/>
          <p:cNvPicPr>
            <a:picLocks noChangeAspect="1"/>
          </p:cNvPicPr>
          <p:nvPr/>
        </p:nvPicPr>
        <p:blipFill>
          <a:blip r:embed="rId2"/>
          <a:stretch>
            <a:fillRect/>
          </a:stretch>
        </p:blipFill>
        <p:spPr>
          <a:xfrm>
            <a:off x="5358340" y="1592620"/>
            <a:ext cx="5716059" cy="3213801"/>
          </a:xfrm>
          <a:prstGeom prst="rect">
            <a:avLst/>
          </a:prstGeom>
        </p:spPr>
      </p:pic>
    </p:spTree>
    <p:extLst>
      <p:ext uri="{BB962C8B-B14F-4D97-AF65-F5344CB8AC3E}">
        <p14:creationId xmlns:p14="http://schemas.microsoft.com/office/powerpoint/2010/main" val="14710793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t>dr. Chris R. Mol, BME, NORTEC, 2016 </a:t>
            </a:r>
            <a:endParaRPr lang="en-GB" sz="1200" dirty="0"/>
          </a:p>
        </p:txBody>
      </p:sp>
      <p:sp>
        <p:nvSpPr>
          <p:cNvPr id="2" name="Titel 1"/>
          <p:cNvSpPr>
            <a:spLocks noGrp="1"/>
          </p:cNvSpPr>
          <p:nvPr>
            <p:ph type="title" idx="4294967295"/>
          </p:nvPr>
        </p:nvSpPr>
        <p:spPr>
          <a:xfrm>
            <a:off x="476249" y="440796"/>
            <a:ext cx="9091084" cy="673629"/>
          </a:xfrm>
        </p:spPr>
        <p:txBody>
          <a:bodyPr>
            <a:normAutofit/>
          </a:bodyPr>
          <a:lstStyle/>
          <a:p>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MRI principles</a:t>
            </a:r>
            <a:endParaRPr lang="en-GB" sz="4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Titel 1"/>
          <p:cNvSpPr txBox="1">
            <a:spLocks/>
          </p:cNvSpPr>
          <p:nvPr/>
        </p:nvSpPr>
        <p:spPr>
          <a:xfrm>
            <a:off x="8255001" y="6443133"/>
            <a:ext cx="3925146" cy="35009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GB" sz="2000" b="1" kern="0" dirty="0" smtClean="0">
                <a:solidFill>
                  <a:srgbClr val="2E74B5"/>
                </a:solidFill>
                <a:latin typeface="Calibri Light" panose="020F0302020204030204" pitchFamily="34" charset="0"/>
                <a:cs typeface="Times New Roman" panose="02020603050405020304" pitchFamily="18" charset="0"/>
              </a:rPr>
              <a:t>High-end Medical Imaging</a:t>
            </a:r>
            <a:endParaRPr lang="en-GB" sz="2000" b="1" kern="0" dirty="0">
              <a:solidFill>
                <a:srgbClr val="2E74B5"/>
              </a:solidFill>
              <a:latin typeface="Calibri Light" panose="020F0302020204030204" pitchFamily="34" charset="0"/>
              <a:cs typeface="Times New Roman" panose="02020603050405020304" pitchFamily="18" charset="0"/>
            </a:endParaRPr>
          </a:p>
        </p:txBody>
      </p:sp>
      <p:cxnSp>
        <p:nvCxnSpPr>
          <p:cNvPr id="11" name="Rechte verbindingslijn 10"/>
          <p:cNvCxnSpPr/>
          <p:nvPr/>
        </p:nvCxnSpPr>
        <p:spPr>
          <a:xfrm flipV="1">
            <a:off x="467704" y="1265846"/>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35104" y="6458001"/>
            <a:ext cx="377026" cy="369332"/>
          </a:xfrm>
          <a:prstGeom prst="rect">
            <a:avLst/>
          </a:prstGeom>
          <a:noFill/>
        </p:spPr>
        <p:txBody>
          <a:bodyPr wrap="none" rtlCol="0">
            <a:spAutoFit/>
          </a:bodyPr>
          <a:lstStyle/>
          <a:p>
            <a:r>
              <a:rPr lang="en-US" dirty="0" smtClean="0"/>
              <a:t>©</a:t>
            </a:r>
            <a:endParaRPr lang="en-US" dirty="0"/>
          </a:p>
        </p:txBody>
      </p:sp>
      <p:sp>
        <p:nvSpPr>
          <p:cNvPr id="8" name="Rechthoek 7"/>
          <p:cNvSpPr/>
          <p:nvPr/>
        </p:nvSpPr>
        <p:spPr>
          <a:xfrm>
            <a:off x="472359" y="2210916"/>
            <a:ext cx="6446128" cy="2308324"/>
          </a:xfrm>
          <a:prstGeom prst="rect">
            <a:avLst/>
          </a:prstGeom>
        </p:spPr>
        <p:txBody>
          <a:bodyPr wrap="square">
            <a:spAutoFit/>
          </a:bodyPr>
          <a:lstStyle/>
          <a:p>
            <a:pPr marL="285750" indent="-285750">
              <a:buFont typeface="Arial" panose="020B0604020202020204" pitchFamily="34" charset="0"/>
              <a:buChar char="•"/>
            </a:pPr>
            <a:r>
              <a:rPr lang="en-GB" dirty="0" smtClean="0">
                <a:latin typeface="+mj-lt"/>
              </a:rPr>
              <a:t>In a strong </a:t>
            </a:r>
            <a:r>
              <a:rPr lang="en-GB" dirty="0">
                <a:latin typeface="+mj-lt"/>
              </a:rPr>
              <a:t>magnetic </a:t>
            </a:r>
            <a:r>
              <a:rPr lang="en-GB" dirty="0" smtClean="0">
                <a:latin typeface="+mj-lt"/>
              </a:rPr>
              <a:t>field, the </a:t>
            </a:r>
            <a:r>
              <a:rPr lang="en-GB" b="1" dirty="0" smtClean="0">
                <a:solidFill>
                  <a:srgbClr val="7030A0"/>
                </a:solidFill>
                <a:latin typeface="+mj-lt"/>
              </a:rPr>
              <a:t>hydrogen protons </a:t>
            </a:r>
            <a:r>
              <a:rPr lang="en-GB" dirty="0" smtClean="0">
                <a:latin typeface="+mj-lt"/>
              </a:rPr>
              <a:t>in </a:t>
            </a:r>
            <a:r>
              <a:rPr lang="en-GB" dirty="0">
                <a:latin typeface="+mj-lt"/>
              </a:rPr>
              <a:t>body </a:t>
            </a:r>
            <a:r>
              <a:rPr lang="en-GB" dirty="0" smtClean="0">
                <a:latin typeface="+mj-lt"/>
              </a:rPr>
              <a:t>tissues are aligned. </a:t>
            </a:r>
          </a:p>
          <a:p>
            <a:pPr marL="285750" indent="-285750">
              <a:buFont typeface="Arial" panose="020B0604020202020204" pitchFamily="34" charset="0"/>
              <a:buChar char="•"/>
            </a:pPr>
            <a:r>
              <a:rPr lang="en-GB" dirty="0" smtClean="0">
                <a:latin typeface="+mj-lt"/>
              </a:rPr>
              <a:t>When an </a:t>
            </a:r>
            <a:r>
              <a:rPr lang="en-GB" b="1" dirty="0" smtClean="0">
                <a:solidFill>
                  <a:srgbClr val="7030A0"/>
                </a:solidFill>
                <a:latin typeface="+mj-lt"/>
              </a:rPr>
              <a:t>electromagnetic (radio) wave pulse </a:t>
            </a:r>
            <a:r>
              <a:rPr lang="en-GB" dirty="0" smtClean="0">
                <a:latin typeface="+mj-lt"/>
              </a:rPr>
              <a:t>is transmitted, this disturbs </a:t>
            </a:r>
            <a:r>
              <a:rPr lang="en-GB" dirty="0">
                <a:latin typeface="+mj-lt"/>
              </a:rPr>
              <a:t>the axis of rotation of these </a:t>
            </a:r>
            <a:r>
              <a:rPr lang="en-GB" dirty="0" smtClean="0">
                <a:latin typeface="+mj-lt"/>
              </a:rPr>
              <a:t>protons.</a:t>
            </a:r>
          </a:p>
          <a:p>
            <a:pPr marL="285750" indent="-285750">
              <a:buFont typeface="Arial" panose="020B0604020202020204" pitchFamily="34" charset="0"/>
              <a:buChar char="•"/>
            </a:pPr>
            <a:r>
              <a:rPr lang="en-GB" dirty="0" smtClean="0">
                <a:latin typeface="+mj-lt"/>
              </a:rPr>
              <a:t>Following the electro-magnetic pulse, </a:t>
            </a:r>
            <a:r>
              <a:rPr lang="en-GB" b="1" dirty="0" smtClean="0">
                <a:solidFill>
                  <a:srgbClr val="7030A0"/>
                </a:solidFill>
                <a:latin typeface="+mj-lt"/>
              </a:rPr>
              <a:t>radio signals </a:t>
            </a:r>
            <a:r>
              <a:rPr lang="en-GB" dirty="0" smtClean="0">
                <a:latin typeface="+mj-lt"/>
              </a:rPr>
              <a:t>are </a:t>
            </a:r>
            <a:r>
              <a:rPr lang="en-GB" dirty="0">
                <a:latin typeface="+mj-lt"/>
              </a:rPr>
              <a:t>generated </a:t>
            </a:r>
            <a:r>
              <a:rPr lang="en-GB" dirty="0" smtClean="0">
                <a:latin typeface="+mj-lt"/>
              </a:rPr>
              <a:t>by the body tissues as </a:t>
            </a:r>
            <a:r>
              <a:rPr lang="en-GB" dirty="0">
                <a:latin typeface="+mj-lt"/>
              </a:rPr>
              <a:t>the </a:t>
            </a:r>
            <a:r>
              <a:rPr lang="en-GB" dirty="0" smtClean="0">
                <a:latin typeface="+mj-lt"/>
              </a:rPr>
              <a:t>protons </a:t>
            </a:r>
            <a:r>
              <a:rPr lang="en-GB" dirty="0">
                <a:latin typeface="+mj-lt"/>
              </a:rPr>
              <a:t>return to their baseline </a:t>
            </a:r>
            <a:r>
              <a:rPr lang="en-GB" dirty="0" smtClean="0">
                <a:latin typeface="+mj-lt"/>
              </a:rPr>
              <a:t>state. </a:t>
            </a:r>
          </a:p>
          <a:p>
            <a:pPr marL="285750" indent="-285750">
              <a:buFont typeface="Arial" panose="020B0604020202020204" pitchFamily="34" charset="0"/>
              <a:buChar char="•"/>
            </a:pPr>
            <a:r>
              <a:rPr lang="en-GB" dirty="0" smtClean="0">
                <a:latin typeface="+mj-lt"/>
              </a:rPr>
              <a:t>These </a:t>
            </a:r>
            <a:r>
              <a:rPr lang="en-GB" dirty="0">
                <a:latin typeface="+mj-lt"/>
              </a:rPr>
              <a:t>radio signals </a:t>
            </a:r>
            <a:r>
              <a:rPr lang="en-GB" dirty="0" smtClean="0">
                <a:latin typeface="+mj-lt"/>
              </a:rPr>
              <a:t>from the body are often collected </a:t>
            </a:r>
            <a:r>
              <a:rPr lang="en-GB" dirty="0">
                <a:latin typeface="+mj-lt"/>
              </a:rPr>
              <a:t>by small antennae, called </a:t>
            </a:r>
            <a:r>
              <a:rPr lang="en-GB" b="1" dirty="0">
                <a:solidFill>
                  <a:srgbClr val="7030A0"/>
                </a:solidFill>
                <a:latin typeface="+mj-lt"/>
              </a:rPr>
              <a:t>coils</a:t>
            </a:r>
            <a:r>
              <a:rPr lang="en-GB" dirty="0">
                <a:latin typeface="+mj-lt"/>
              </a:rPr>
              <a:t>, placed near the area of interest. </a:t>
            </a:r>
          </a:p>
        </p:txBody>
      </p:sp>
      <p:pic>
        <p:nvPicPr>
          <p:cNvPr id="7" name="Afbeelding 6"/>
          <p:cNvPicPr>
            <a:picLocks noChangeAspect="1"/>
          </p:cNvPicPr>
          <p:nvPr/>
        </p:nvPicPr>
        <p:blipFill rotWithShape="1">
          <a:blip r:embed="rId2" cstate="screen">
            <a:extLst>
              <a:ext uri="{28A0092B-C50C-407E-A947-70E740481C1C}">
                <a14:useLocalDpi xmlns:a14="http://schemas.microsoft.com/office/drawing/2010/main"/>
              </a:ext>
            </a:extLst>
          </a:blip>
          <a:srcRect l="4257" r="5630"/>
          <a:stretch/>
        </p:blipFill>
        <p:spPr>
          <a:xfrm>
            <a:off x="7054073" y="1358077"/>
            <a:ext cx="4348331" cy="3205455"/>
          </a:xfrm>
          <a:prstGeom prst="rect">
            <a:avLst/>
          </a:prstGeom>
        </p:spPr>
      </p:pic>
      <p:sp>
        <p:nvSpPr>
          <p:cNvPr id="10" name="Rechthoek 9"/>
          <p:cNvSpPr/>
          <p:nvPr/>
        </p:nvSpPr>
        <p:spPr>
          <a:xfrm>
            <a:off x="412130" y="1445599"/>
            <a:ext cx="6625247" cy="646331"/>
          </a:xfrm>
          <a:prstGeom prst="rect">
            <a:avLst/>
          </a:prstGeom>
        </p:spPr>
        <p:txBody>
          <a:bodyPr wrap="square">
            <a:spAutoFit/>
          </a:bodyPr>
          <a:lstStyle/>
          <a:p>
            <a:r>
              <a:rPr lang="en-GB" dirty="0">
                <a:latin typeface="+mj-lt"/>
              </a:rPr>
              <a:t>MRI scanners </a:t>
            </a:r>
            <a:r>
              <a:rPr lang="en-GB" dirty="0" smtClean="0">
                <a:latin typeface="+mj-lt"/>
              </a:rPr>
              <a:t>do not use X-ray, but </a:t>
            </a:r>
            <a:r>
              <a:rPr lang="en-GB" b="1" dirty="0" smtClean="0">
                <a:solidFill>
                  <a:srgbClr val="7030A0"/>
                </a:solidFill>
                <a:latin typeface="+mj-lt"/>
              </a:rPr>
              <a:t>strong </a:t>
            </a:r>
            <a:r>
              <a:rPr lang="en-GB" b="1" dirty="0">
                <a:solidFill>
                  <a:srgbClr val="7030A0"/>
                </a:solidFill>
                <a:latin typeface="+mj-lt"/>
              </a:rPr>
              <a:t>magnetic fields</a:t>
            </a:r>
            <a:r>
              <a:rPr lang="en-GB" dirty="0">
                <a:latin typeface="+mj-lt"/>
              </a:rPr>
              <a:t>, </a:t>
            </a:r>
            <a:r>
              <a:rPr lang="en-GB" b="1" dirty="0">
                <a:solidFill>
                  <a:srgbClr val="7030A0"/>
                </a:solidFill>
                <a:latin typeface="+mj-lt"/>
              </a:rPr>
              <a:t>radio waves</a:t>
            </a:r>
            <a:r>
              <a:rPr lang="en-GB" dirty="0">
                <a:latin typeface="+mj-lt"/>
              </a:rPr>
              <a:t>, and </a:t>
            </a:r>
            <a:r>
              <a:rPr lang="en-GB" b="1" dirty="0">
                <a:solidFill>
                  <a:srgbClr val="7030A0"/>
                </a:solidFill>
                <a:latin typeface="+mj-lt"/>
              </a:rPr>
              <a:t>magnetic</a:t>
            </a:r>
            <a:r>
              <a:rPr lang="en-GB" dirty="0" smtClean="0">
                <a:latin typeface="+mj-lt"/>
              </a:rPr>
              <a:t> </a:t>
            </a:r>
            <a:r>
              <a:rPr lang="en-GB" b="1" dirty="0" smtClean="0">
                <a:solidFill>
                  <a:srgbClr val="7030A0"/>
                </a:solidFill>
                <a:latin typeface="+mj-lt"/>
              </a:rPr>
              <a:t>field </a:t>
            </a:r>
            <a:r>
              <a:rPr lang="en-GB" b="1" dirty="0">
                <a:solidFill>
                  <a:srgbClr val="7030A0"/>
                </a:solidFill>
                <a:latin typeface="+mj-lt"/>
              </a:rPr>
              <a:t>gradients </a:t>
            </a:r>
            <a:r>
              <a:rPr lang="en-GB" dirty="0">
                <a:latin typeface="+mj-lt"/>
              </a:rPr>
              <a:t>to form images of the </a:t>
            </a:r>
            <a:r>
              <a:rPr lang="en-GB" dirty="0" smtClean="0">
                <a:latin typeface="+mj-lt"/>
              </a:rPr>
              <a:t>body</a:t>
            </a:r>
            <a:endParaRPr lang="en-GB" dirty="0">
              <a:latin typeface="+mj-lt"/>
            </a:endParaRPr>
          </a:p>
        </p:txBody>
      </p:sp>
      <p:sp>
        <p:nvSpPr>
          <p:cNvPr id="12" name="Rechthoek 11"/>
          <p:cNvSpPr/>
          <p:nvPr/>
        </p:nvSpPr>
        <p:spPr>
          <a:xfrm>
            <a:off x="2240531" y="5663823"/>
            <a:ext cx="7304537" cy="369332"/>
          </a:xfrm>
          <a:prstGeom prst="rect">
            <a:avLst/>
          </a:prstGeom>
          <a:solidFill>
            <a:schemeClr val="bg2"/>
          </a:solidFill>
          <a:ln>
            <a:solidFill>
              <a:srgbClr val="7030A0"/>
            </a:solidFill>
          </a:ln>
        </p:spPr>
        <p:txBody>
          <a:bodyPr wrap="square">
            <a:spAutoFit/>
          </a:bodyPr>
          <a:lstStyle/>
          <a:p>
            <a:pPr lvl="0" algn="ctr"/>
            <a:r>
              <a:rPr lang="en-GB" dirty="0" smtClean="0">
                <a:solidFill>
                  <a:srgbClr val="000000"/>
                </a:solidFill>
                <a:latin typeface="Calibri Light" panose="020F0302020204030204"/>
              </a:rPr>
              <a:t>So </a:t>
            </a:r>
            <a:r>
              <a:rPr lang="en-GB" dirty="0">
                <a:solidFill>
                  <a:srgbClr val="000000"/>
                </a:solidFill>
                <a:latin typeface="Calibri Light" panose="020F0302020204030204"/>
              </a:rPr>
              <a:t>far </a:t>
            </a:r>
            <a:r>
              <a:rPr lang="en-GB" dirty="0" smtClean="0">
                <a:solidFill>
                  <a:srgbClr val="000000"/>
                </a:solidFill>
                <a:latin typeface="Calibri Light" panose="020F0302020204030204"/>
              </a:rPr>
              <a:t>there is no evidence that </a:t>
            </a:r>
            <a:r>
              <a:rPr lang="en-GB" dirty="0">
                <a:solidFill>
                  <a:srgbClr val="000000"/>
                </a:solidFill>
                <a:latin typeface="Calibri Light" panose="020F0302020204030204"/>
              </a:rPr>
              <a:t>this method </a:t>
            </a:r>
            <a:r>
              <a:rPr lang="en-GB" dirty="0" smtClean="0">
                <a:solidFill>
                  <a:srgbClr val="000000"/>
                </a:solidFill>
                <a:latin typeface="Calibri Light" panose="020F0302020204030204"/>
              </a:rPr>
              <a:t>does any damage to body tissues  </a:t>
            </a:r>
            <a:endParaRPr lang="en-GB" dirty="0">
              <a:solidFill>
                <a:srgbClr val="000000"/>
              </a:solidFill>
              <a:latin typeface="Calibri Light" panose="020F0302020204030204"/>
            </a:endParaRPr>
          </a:p>
        </p:txBody>
      </p:sp>
      <p:sp>
        <p:nvSpPr>
          <p:cNvPr id="17" name="Rechthoek 16"/>
          <p:cNvSpPr/>
          <p:nvPr/>
        </p:nvSpPr>
        <p:spPr>
          <a:xfrm>
            <a:off x="7334249" y="4586930"/>
            <a:ext cx="1356333" cy="369332"/>
          </a:xfrm>
          <a:prstGeom prst="rect">
            <a:avLst/>
          </a:prstGeom>
        </p:spPr>
        <p:txBody>
          <a:bodyPr wrap="none">
            <a:spAutoFit/>
          </a:bodyPr>
          <a:lstStyle/>
          <a:p>
            <a:r>
              <a:rPr lang="en-GB" b="1" i="1" dirty="0" smtClean="0">
                <a:solidFill>
                  <a:srgbClr val="000000"/>
                </a:solidFill>
                <a:latin typeface="Calibri Light" panose="020F0302020204030204"/>
              </a:rPr>
              <a:t>Patient table</a:t>
            </a:r>
            <a:endParaRPr lang="en-GB" b="1" i="1" dirty="0"/>
          </a:p>
        </p:txBody>
      </p:sp>
      <p:sp>
        <p:nvSpPr>
          <p:cNvPr id="18" name="Rechthoek 17"/>
          <p:cNvSpPr/>
          <p:nvPr/>
        </p:nvSpPr>
        <p:spPr>
          <a:xfrm>
            <a:off x="10217574" y="4625197"/>
            <a:ext cx="900055" cy="369332"/>
          </a:xfrm>
          <a:prstGeom prst="rect">
            <a:avLst/>
          </a:prstGeom>
        </p:spPr>
        <p:txBody>
          <a:bodyPr wrap="none">
            <a:spAutoFit/>
          </a:bodyPr>
          <a:lstStyle/>
          <a:p>
            <a:r>
              <a:rPr lang="en-GB" b="1" i="1" dirty="0" smtClean="0">
                <a:solidFill>
                  <a:srgbClr val="000000"/>
                </a:solidFill>
                <a:latin typeface="Calibri Light" panose="020F0302020204030204"/>
              </a:rPr>
              <a:t>Magnet</a:t>
            </a:r>
            <a:endParaRPr lang="en-GB" b="1" i="1" dirty="0"/>
          </a:p>
        </p:txBody>
      </p:sp>
      <p:sp>
        <p:nvSpPr>
          <p:cNvPr id="19" name="Rechthoek 18"/>
          <p:cNvSpPr/>
          <p:nvPr/>
        </p:nvSpPr>
        <p:spPr>
          <a:xfrm>
            <a:off x="9006064" y="4804538"/>
            <a:ext cx="1045479" cy="369332"/>
          </a:xfrm>
          <a:prstGeom prst="rect">
            <a:avLst/>
          </a:prstGeom>
        </p:spPr>
        <p:txBody>
          <a:bodyPr wrap="none">
            <a:spAutoFit/>
          </a:bodyPr>
          <a:lstStyle/>
          <a:p>
            <a:r>
              <a:rPr lang="en-GB" b="1" i="1" dirty="0" smtClean="0">
                <a:solidFill>
                  <a:srgbClr val="000000"/>
                </a:solidFill>
                <a:latin typeface="Calibri Light" panose="020F0302020204030204"/>
              </a:rPr>
              <a:t>Head Coil</a:t>
            </a:r>
            <a:endParaRPr lang="en-GB" b="1" i="1" dirty="0"/>
          </a:p>
        </p:txBody>
      </p:sp>
      <p:sp>
        <p:nvSpPr>
          <p:cNvPr id="20" name="PIJL-RECHTS 19"/>
          <p:cNvSpPr/>
          <p:nvPr/>
        </p:nvSpPr>
        <p:spPr>
          <a:xfrm rot="16200000">
            <a:off x="7570223" y="4159061"/>
            <a:ext cx="830638" cy="183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PIJL-RECHTS 20"/>
          <p:cNvSpPr/>
          <p:nvPr/>
        </p:nvSpPr>
        <p:spPr>
          <a:xfrm rot="16200000">
            <a:off x="8634333" y="3946255"/>
            <a:ext cx="1639490" cy="1494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PIJL-RECHTS 21"/>
          <p:cNvSpPr/>
          <p:nvPr/>
        </p:nvSpPr>
        <p:spPr>
          <a:xfrm rot="16200000">
            <a:off x="10021980" y="4016829"/>
            <a:ext cx="1216916" cy="1428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hthoek 22"/>
          <p:cNvSpPr/>
          <p:nvPr/>
        </p:nvSpPr>
        <p:spPr>
          <a:xfrm>
            <a:off x="414702" y="4666038"/>
            <a:ext cx="5478098" cy="646331"/>
          </a:xfrm>
          <a:prstGeom prst="rect">
            <a:avLst/>
          </a:prstGeom>
        </p:spPr>
        <p:txBody>
          <a:bodyPr wrap="square">
            <a:spAutoFit/>
          </a:bodyPr>
          <a:lstStyle/>
          <a:p>
            <a:pPr lvl="0"/>
            <a:r>
              <a:rPr lang="en-GB" dirty="0">
                <a:solidFill>
                  <a:srgbClr val="000000"/>
                </a:solidFill>
                <a:latin typeface="Calibri Light" panose="020F0302020204030204"/>
              </a:rPr>
              <a:t>Effectively MRI makes images of the hydrogen protons </a:t>
            </a:r>
            <a:r>
              <a:rPr lang="en-GB" dirty="0" smtClean="0">
                <a:solidFill>
                  <a:srgbClr val="000000"/>
                </a:solidFill>
                <a:latin typeface="Calibri Light" panose="020F0302020204030204"/>
              </a:rPr>
              <a:t>(</a:t>
            </a:r>
            <a:r>
              <a:rPr lang="en-GB" b="1" dirty="0" smtClean="0">
                <a:solidFill>
                  <a:srgbClr val="7030A0"/>
                </a:solidFill>
                <a:latin typeface="Calibri Light" panose="020F0302020204030204"/>
              </a:rPr>
              <a:t>the </a:t>
            </a:r>
            <a:r>
              <a:rPr lang="en-GB" b="1" dirty="0">
                <a:solidFill>
                  <a:srgbClr val="7030A0"/>
                </a:solidFill>
                <a:latin typeface="Calibri Light" panose="020F0302020204030204"/>
              </a:rPr>
              <a:t>concentration of water</a:t>
            </a:r>
            <a:r>
              <a:rPr lang="en-GB" dirty="0">
                <a:solidFill>
                  <a:srgbClr val="000000"/>
                </a:solidFill>
                <a:latin typeface="Calibri Light" panose="020F0302020204030204"/>
              </a:rPr>
              <a:t>) in the different body tissues.  </a:t>
            </a:r>
          </a:p>
        </p:txBody>
      </p:sp>
    </p:spTree>
    <p:extLst>
      <p:ext uri="{BB962C8B-B14F-4D97-AF65-F5344CB8AC3E}">
        <p14:creationId xmlns:p14="http://schemas.microsoft.com/office/powerpoint/2010/main" val="16917760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t>dr. Chris R. Mol, BME, NORTEC, 2016 </a:t>
            </a:r>
            <a:endParaRPr lang="en-GB" sz="1200" dirty="0"/>
          </a:p>
        </p:txBody>
      </p:sp>
      <p:sp>
        <p:nvSpPr>
          <p:cNvPr id="2" name="Titel 1"/>
          <p:cNvSpPr>
            <a:spLocks noGrp="1"/>
          </p:cNvSpPr>
          <p:nvPr>
            <p:ph type="title" idx="4294967295"/>
          </p:nvPr>
        </p:nvSpPr>
        <p:spPr>
          <a:xfrm>
            <a:off x="476249" y="440796"/>
            <a:ext cx="9091084" cy="673629"/>
          </a:xfrm>
        </p:spPr>
        <p:txBody>
          <a:bodyPr>
            <a:normAutofit/>
          </a:bodyPr>
          <a:lstStyle/>
          <a:p>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MRI use</a:t>
            </a:r>
            <a:endParaRPr lang="en-GB" sz="4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Titel 1"/>
          <p:cNvSpPr txBox="1">
            <a:spLocks/>
          </p:cNvSpPr>
          <p:nvPr/>
        </p:nvSpPr>
        <p:spPr>
          <a:xfrm>
            <a:off x="8255001" y="6443133"/>
            <a:ext cx="3925146" cy="35009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GB" sz="2000" b="1" kern="0" dirty="0" smtClean="0">
                <a:solidFill>
                  <a:srgbClr val="2E74B5"/>
                </a:solidFill>
                <a:latin typeface="Calibri Light" panose="020F0302020204030204" pitchFamily="34" charset="0"/>
                <a:cs typeface="Times New Roman" panose="02020603050405020304" pitchFamily="18" charset="0"/>
              </a:rPr>
              <a:t>High-end Medical Imaging</a:t>
            </a:r>
            <a:endParaRPr lang="en-GB" sz="2000" b="1" kern="0" dirty="0">
              <a:solidFill>
                <a:srgbClr val="2E74B5"/>
              </a:solidFill>
              <a:latin typeface="Calibri Light" panose="020F0302020204030204" pitchFamily="34" charset="0"/>
              <a:cs typeface="Times New Roman" panose="02020603050405020304" pitchFamily="18" charset="0"/>
            </a:endParaRPr>
          </a:p>
        </p:txBody>
      </p:sp>
      <p:cxnSp>
        <p:nvCxnSpPr>
          <p:cNvPr id="11" name="Rechte verbindingslijn 10"/>
          <p:cNvCxnSpPr/>
          <p:nvPr/>
        </p:nvCxnSpPr>
        <p:spPr>
          <a:xfrm flipV="1">
            <a:off x="467704" y="1265846"/>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35104" y="6458001"/>
            <a:ext cx="377026" cy="369332"/>
          </a:xfrm>
          <a:prstGeom prst="rect">
            <a:avLst/>
          </a:prstGeom>
          <a:noFill/>
        </p:spPr>
        <p:txBody>
          <a:bodyPr wrap="none" rtlCol="0">
            <a:spAutoFit/>
          </a:bodyPr>
          <a:lstStyle/>
          <a:p>
            <a:r>
              <a:rPr lang="en-US" dirty="0" smtClean="0"/>
              <a:t>©</a:t>
            </a:r>
            <a:endParaRPr lang="en-US" dirty="0"/>
          </a:p>
        </p:txBody>
      </p:sp>
      <p:sp>
        <p:nvSpPr>
          <p:cNvPr id="5" name="Rechthoek 4"/>
          <p:cNvSpPr/>
          <p:nvPr/>
        </p:nvSpPr>
        <p:spPr>
          <a:xfrm>
            <a:off x="412128" y="1390872"/>
            <a:ext cx="4205631" cy="2308324"/>
          </a:xfrm>
          <a:prstGeom prst="rect">
            <a:avLst/>
          </a:prstGeom>
        </p:spPr>
        <p:txBody>
          <a:bodyPr wrap="square">
            <a:spAutoFit/>
          </a:bodyPr>
          <a:lstStyle/>
          <a:p>
            <a:r>
              <a:rPr lang="en-GB" dirty="0" smtClean="0">
                <a:solidFill>
                  <a:srgbClr val="000000"/>
                </a:solidFill>
                <a:latin typeface="Calibri Light" panose="020F0302020204030204"/>
              </a:rPr>
              <a:t>Because soft tissues often have differences in their water content, Magnetic </a:t>
            </a:r>
            <a:r>
              <a:rPr lang="en-GB" dirty="0">
                <a:solidFill>
                  <a:srgbClr val="000000"/>
                </a:solidFill>
                <a:latin typeface="Calibri Light" panose="020F0302020204030204"/>
              </a:rPr>
              <a:t>R</a:t>
            </a:r>
            <a:r>
              <a:rPr lang="en-GB" dirty="0" smtClean="0">
                <a:solidFill>
                  <a:srgbClr val="000000"/>
                </a:solidFill>
                <a:latin typeface="Calibri Light" panose="020F0302020204030204"/>
              </a:rPr>
              <a:t>esonance </a:t>
            </a:r>
            <a:r>
              <a:rPr lang="en-GB" dirty="0">
                <a:solidFill>
                  <a:srgbClr val="000000"/>
                </a:solidFill>
                <a:latin typeface="Calibri Light" panose="020F0302020204030204"/>
              </a:rPr>
              <a:t>(MR) images </a:t>
            </a:r>
            <a:r>
              <a:rPr lang="en-GB" dirty="0" smtClean="0">
                <a:solidFill>
                  <a:srgbClr val="000000"/>
                </a:solidFill>
                <a:latin typeface="Calibri Light" panose="020F0302020204030204"/>
              </a:rPr>
              <a:t>show </a:t>
            </a:r>
            <a:r>
              <a:rPr lang="en-GB" dirty="0">
                <a:solidFill>
                  <a:srgbClr val="000000"/>
                </a:solidFill>
                <a:latin typeface="Calibri Light" panose="020F0302020204030204"/>
              </a:rPr>
              <a:t>excellent </a:t>
            </a:r>
            <a:r>
              <a:rPr lang="en-GB" b="1" dirty="0">
                <a:solidFill>
                  <a:srgbClr val="7030A0"/>
                </a:solidFill>
                <a:latin typeface="Calibri Light" panose="020F0302020204030204"/>
              </a:rPr>
              <a:t>soft tissue </a:t>
            </a:r>
            <a:r>
              <a:rPr lang="en-GB" b="1" dirty="0" smtClean="0">
                <a:solidFill>
                  <a:srgbClr val="7030A0"/>
                </a:solidFill>
                <a:latin typeface="Calibri Light" panose="020F0302020204030204"/>
              </a:rPr>
              <a:t>contrast</a:t>
            </a:r>
            <a:r>
              <a:rPr lang="en-GB" dirty="0" smtClean="0">
                <a:solidFill>
                  <a:srgbClr val="000000"/>
                </a:solidFill>
                <a:latin typeface="Calibri Light" panose="020F0302020204030204"/>
              </a:rPr>
              <a:t>.  This </a:t>
            </a:r>
            <a:r>
              <a:rPr lang="en-GB" dirty="0">
                <a:solidFill>
                  <a:srgbClr val="000000"/>
                </a:solidFill>
                <a:latin typeface="Calibri Light" panose="020F0302020204030204"/>
              </a:rPr>
              <a:t>allows clinicians to clearly see the details of tissue </a:t>
            </a:r>
            <a:r>
              <a:rPr lang="en-GB" dirty="0" smtClean="0">
                <a:solidFill>
                  <a:srgbClr val="000000"/>
                </a:solidFill>
                <a:latin typeface="Calibri Light" panose="020F0302020204030204"/>
              </a:rPr>
              <a:t>structure and </a:t>
            </a:r>
            <a:r>
              <a:rPr lang="en-GB" dirty="0">
                <a:solidFill>
                  <a:srgbClr val="000000"/>
                </a:solidFill>
                <a:latin typeface="Calibri Light" panose="020F0302020204030204"/>
              </a:rPr>
              <a:t>to </a:t>
            </a:r>
            <a:r>
              <a:rPr lang="en-GB" b="1" dirty="0">
                <a:solidFill>
                  <a:srgbClr val="7030A0"/>
                </a:solidFill>
                <a:latin typeface="Calibri Light" panose="020F0302020204030204"/>
              </a:rPr>
              <a:t>distinguish normal from diseased tissue </a:t>
            </a:r>
            <a:r>
              <a:rPr lang="en-GB" dirty="0">
                <a:solidFill>
                  <a:srgbClr val="000000"/>
                </a:solidFill>
                <a:latin typeface="Calibri Light" panose="020F0302020204030204"/>
              </a:rPr>
              <a:t>in order to diagnose and track the progress and treatment of disease.</a:t>
            </a:r>
            <a:endParaRPr lang="en-GB" dirty="0"/>
          </a:p>
        </p:txBody>
      </p:sp>
      <p:sp>
        <p:nvSpPr>
          <p:cNvPr id="17" name="Rechthoek 16"/>
          <p:cNvSpPr/>
          <p:nvPr/>
        </p:nvSpPr>
        <p:spPr>
          <a:xfrm>
            <a:off x="382085" y="5310445"/>
            <a:ext cx="4639706" cy="646331"/>
          </a:xfrm>
          <a:prstGeom prst="rect">
            <a:avLst/>
          </a:prstGeom>
        </p:spPr>
        <p:txBody>
          <a:bodyPr wrap="square">
            <a:spAutoFit/>
          </a:bodyPr>
          <a:lstStyle/>
          <a:p>
            <a:pPr marL="288925" lvl="0" indent="-288925">
              <a:buFont typeface="Arial" panose="020B0604020202020204" pitchFamily="34" charset="0"/>
              <a:buChar char="•"/>
            </a:pPr>
            <a:r>
              <a:rPr lang="en-GB" dirty="0">
                <a:solidFill>
                  <a:srgbClr val="000000"/>
                </a:solidFill>
                <a:latin typeface="Calibri Light" panose="020F0302020204030204"/>
              </a:rPr>
              <a:t>MRI is frequently used in </a:t>
            </a:r>
            <a:r>
              <a:rPr lang="en-GB" b="1" dirty="0">
                <a:solidFill>
                  <a:srgbClr val="7030A0"/>
                </a:solidFill>
                <a:latin typeface="Calibri Light" panose="020F0302020204030204"/>
              </a:rPr>
              <a:t>musculoskeletal radiology </a:t>
            </a:r>
            <a:r>
              <a:rPr lang="en-GB" dirty="0">
                <a:solidFill>
                  <a:srgbClr val="000000"/>
                </a:solidFill>
                <a:latin typeface="Calibri Light" panose="020F0302020204030204"/>
              </a:rPr>
              <a:t>and </a:t>
            </a:r>
            <a:r>
              <a:rPr lang="en-GB" b="1" dirty="0" smtClean="0">
                <a:solidFill>
                  <a:srgbClr val="7030A0"/>
                </a:solidFill>
                <a:latin typeface="Calibri Light" panose="020F0302020204030204"/>
              </a:rPr>
              <a:t>neuroradiology</a:t>
            </a:r>
            <a:r>
              <a:rPr lang="en-GB" dirty="0" smtClean="0">
                <a:solidFill>
                  <a:srgbClr val="000000"/>
                </a:solidFill>
                <a:latin typeface="Calibri Light" panose="020F0302020204030204"/>
              </a:rPr>
              <a:t> </a:t>
            </a:r>
            <a:endParaRPr lang="en-GB" dirty="0">
              <a:solidFill>
                <a:srgbClr val="000000"/>
              </a:solidFill>
              <a:latin typeface="Calibri Light" panose="020F0302020204030204"/>
            </a:endParaRPr>
          </a:p>
        </p:txBody>
      </p:sp>
      <p:sp>
        <p:nvSpPr>
          <p:cNvPr id="18" name="Rechthoek 17"/>
          <p:cNvSpPr/>
          <p:nvPr/>
        </p:nvSpPr>
        <p:spPr>
          <a:xfrm>
            <a:off x="382085" y="3904656"/>
            <a:ext cx="4488175" cy="1200329"/>
          </a:xfrm>
          <a:prstGeom prst="rect">
            <a:avLst/>
          </a:prstGeom>
        </p:spPr>
        <p:txBody>
          <a:bodyPr wrap="square">
            <a:spAutoFit/>
          </a:bodyPr>
          <a:lstStyle/>
          <a:p>
            <a:pPr marL="285750" indent="-285750">
              <a:buFont typeface="Arial" panose="020B0604020202020204" pitchFamily="34" charset="0"/>
              <a:buChar char="•"/>
            </a:pPr>
            <a:r>
              <a:rPr lang="en-GB" dirty="0" smtClean="0">
                <a:solidFill>
                  <a:srgbClr val="000000"/>
                </a:solidFill>
                <a:latin typeface="Calibri Light" panose="020F0302020204030204"/>
              </a:rPr>
              <a:t>Because of the strong magnetic fields that are used, MRI cannot be used for </a:t>
            </a:r>
            <a:r>
              <a:rPr lang="en-GB" dirty="0">
                <a:solidFill>
                  <a:srgbClr val="000000"/>
                </a:solidFill>
                <a:latin typeface="Calibri Light" panose="020F0302020204030204"/>
              </a:rPr>
              <a:t>patients with </a:t>
            </a:r>
            <a:r>
              <a:rPr lang="en-GB" dirty="0" smtClean="0">
                <a:solidFill>
                  <a:srgbClr val="000000"/>
                </a:solidFill>
                <a:latin typeface="Calibri Light" panose="020F0302020204030204"/>
              </a:rPr>
              <a:t>pacemakers and other implants that contain a metal. </a:t>
            </a:r>
          </a:p>
        </p:txBody>
      </p:sp>
      <p:pic>
        <p:nvPicPr>
          <p:cNvPr id="24" name="Afbeelding 2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14599" y="1414025"/>
            <a:ext cx="2323196" cy="2280357"/>
          </a:xfrm>
          <a:prstGeom prst="rect">
            <a:avLst/>
          </a:prstGeom>
        </p:spPr>
      </p:pic>
      <p:pic>
        <p:nvPicPr>
          <p:cNvPr id="25" name="Afbeelding 24"/>
          <p:cNvPicPr>
            <a:picLocks noChangeAspect="1"/>
          </p:cNvPicPr>
          <p:nvPr/>
        </p:nvPicPr>
        <p:blipFill>
          <a:blip r:embed="rId3"/>
          <a:stretch>
            <a:fillRect/>
          </a:stretch>
        </p:blipFill>
        <p:spPr>
          <a:xfrm>
            <a:off x="6944007" y="1414025"/>
            <a:ext cx="2273591" cy="2280357"/>
          </a:xfrm>
          <a:prstGeom prst="rect">
            <a:avLst/>
          </a:prstGeom>
        </p:spPr>
      </p:pic>
      <p:pic>
        <p:nvPicPr>
          <p:cNvPr id="26" name="Afbeelding 2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44007" y="3763508"/>
            <a:ext cx="2282694" cy="2086572"/>
          </a:xfrm>
          <a:prstGeom prst="rect">
            <a:avLst/>
          </a:prstGeom>
        </p:spPr>
      </p:pic>
      <p:pic>
        <p:nvPicPr>
          <p:cNvPr id="27" name="Afbeelding 2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14599" y="3756047"/>
            <a:ext cx="2278589" cy="2081068"/>
          </a:xfrm>
          <a:prstGeom prst="rect">
            <a:avLst/>
          </a:prstGeom>
        </p:spPr>
      </p:pic>
      <p:pic>
        <p:nvPicPr>
          <p:cNvPr id="28" name="Afbeelding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17759" y="1416635"/>
            <a:ext cx="2277747" cy="2277747"/>
          </a:xfrm>
          <a:prstGeom prst="rect">
            <a:avLst/>
          </a:prstGeom>
        </p:spPr>
      </p:pic>
      <p:sp>
        <p:nvSpPr>
          <p:cNvPr id="29" name="PIJL-RECHTS 28"/>
          <p:cNvSpPr/>
          <p:nvPr/>
        </p:nvSpPr>
        <p:spPr>
          <a:xfrm rot="21064886">
            <a:off x="4342078" y="2745704"/>
            <a:ext cx="1748569" cy="143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Afbeelding 30"/>
          <p:cNvPicPr>
            <a:picLocks noChangeAspect="1"/>
          </p:cNvPicPr>
          <p:nvPr/>
        </p:nvPicPr>
        <p:blipFill rotWithShape="1">
          <a:blip r:embed="rId7" cstate="screen">
            <a:extLst>
              <a:ext uri="{28A0092B-C50C-407E-A947-70E740481C1C}">
                <a14:useLocalDpi xmlns:a14="http://schemas.microsoft.com/office/drawing/2010/main"/>
              </a:ext>
            </a:extLst>
          </a:blip>
          <a:srcRect l="9995" t="1597" r="8270" b="2155"/>
          <a:stretch/>
        </p:blipFill>
        <p:spPr>
          <a:xfrm>
            <a:off x="5123569" y="3763508"/>
            <a:ext cx="1771937" cy="2086572"/>
          </a:xfrm>
          <a:prstGeom prst="rect">
            <a:avLst/>
          </a:prstGeom>
        </p:spPr>
      </p:pic>
    </p:spTree>
    <p:extLst>
      <p:ext uri="{BB962C8B-B14F-4D97-AF65-F5344CB8AC3E}">
        <p14:creationId xmlns:p14="http://schemas.microsoft.com/office/powerpoint/2010/main" val="35343348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t>dr. Chris R. Mol, BME, NORTEC, 2016 </a:t>
            </a:r>
            <a:endParaRPr lang="en-GB" sz="1200" dirty="0"/>
          </a:p>
        </p:txBody>
      </p:sp>
      <p:sp>
        <p:nvSpPr>
          <p:cNvPr id="2" name="Titel 1"/>
          <p:cNvSpPr>
            <a:spLocks noGrp="1"/>
          </p:cNvSpPr>
          <p:nvPr>
            <p:ph type="title" idx="4294967295"/>
          </p:nvPr>
        </p:nvSpPr>
        <p:spPr>
          <a:xfrm>
            <a:off x="476249" y="440796"/>
            <a:ext cx="9091084" cy="673629"/>
          </a:xfrm>
        </p:spPr>
        <p:txBody>
          <a:bodyPr>
            <a:normAutofit/>
          </a:bodyPr>
          <a:lstStyle/>
          <a:p>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MRI image display</a:t>
            </a:r>
            <a:endParaRPr lang="en-GB" sz="4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Titel 1"/>
          <p:cNvSpPr txBox="1">
            <a:spLocks/>
          </p:cNvSpPr>
          <p:nvPr/>
        </p:nvSpPr>
        <p:spPr>
          <a:xfrm>
            <a:off x="8255001" y="6443133"/>
            <a:ext cx="3925146" cy="35009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GB" sz="2000" b="1" kern="0" dirty="0" smtClean="0">
                <a:solidFill>
                  <a:srgbClr val="2E74B5"/>
                </a:solidFill>
                <a:latin typeface="Calibri Light" panose="020F0302020204030204" pitchFamily="34" charset="0"/>
                <a:cs typeface="Times New Roman" panose="02020603050405020304" pitchFamily="18" charset="0"/>
              </a:rPr>
              <a:t>High-end Medical Imaging</a:t>
            </a:r>
            <a:endParaRPr lang="en-GB" sz="2000" b="1" kern="0" dirty="0">
              <a:solidFill>
                <a:srgbClr val="2E74B5"/>
              </a:solidFill>
              <a:latin typeface="Calibri Light" panose="020F0302020204030204" pitchFamily="34" charset="0"/>
              <a:cs typeface="Times New Roman" panose="02020603050405020304" pitchFamily="18" charset="0"/>
            </a:endParaRPr>
          </a:p>
        </p:txBody>
      </p:sp>
      <p:cxnSp>
        <p:nvCxnSpPr>
          <p:cNvPr id="11" name="Rechte verbindingslijn 10"/>
          <p:cNvCxnSpPr/>
          <p:nvPr/>
        </p:nvCxnSpPr>
        <p:spPr>
          <a:xfrm flipV="1">
            <a:off x="467704" y="1265846"/>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35104" y="6458001"/>
            <a:ext cx="377026" cy="369332"/>
          </a:xfrm>
          <a:prstGeom prst="rect">
            <a:avLst/>
          </a:prstGeom>
          <a:noFill/>
        </p:spPr>
        <p:txBody>
          <a:bodyPr wrap="none" rtlCol="0">
            <a:spAutoFit/>
          </a:bodyPr>
          <a:lstStyle/>
          <a:p>
            <a:r>
              <a:rPr lang="en-US" dirty="0" smtClean="0"/>
              <a:t>©</a:t>
            </a:r>
            <a:endParaRPr lang="en-US" dirty="0"/>
          </a:p>
        </p:txBody>
      </p:sp>
      <p:sp>
        <p:nvSpPr>
          <p:cNvPr id="13" name="Rechthoek 12"/>
          <p:cNvSpPr/>
          <p:nvPr/>
        </p:nvSpPr>
        <p:spPr>
          <a:xfrm>
            <a:off x="6926686" y="1487871"/>
            <a:ext cx="4475717" cy="1354217"/>
          </a:xfrm>
          <a:prstGeom prst="rect">
            <a:avLst/>
          </a:prstGeom>
        </p:spPr>
        <p:txBody>
          <a:bodyPr wrap="square">
            <a:spAutoFit/>
          </a:bodyPr>
          <a:lstStyle/>
          <a:p>
            <a:r>
              <a:rPr lang="en-GB" dirty="0" smtClean="0">
                <a:solidFill>
                  <a:srgbClr val="000000"/>
                </a:solidFill>
                <a:latin typeface="Calibri Light" panose="020F0302020204030204"/>
              </a:rPr>
              <a:t>MR allows making direct images stacks in all directions: axial, sagittal, coronal or anything in between. </a:t>
            </a:r>
          </a:p>
          <a:p>
            <a:endParaRPr lang="en-GB" sz="1000" dirty="0" smtClean="0">
              <a:solidFill>
                <a:srgbClr val="000000"/>
              </a:solidFill>
              <a:latin typeface="Calibri Light" panose="020F0302020204030204"/>
            </a:endParaRPr>
          </a:p>
          <a:p>
            <a:r>
              <a:rPr lang="en-GB" dirty="0" smtClean="0">
                <a:solidFill>
                  <a:srgbClr val="000000"/>
                </a:solidFill>
                <a:latin typeface="Calibri Light" panose="020F0302020204030204"/>
              </a:rPr>
              <a:t>Also, 3D images can be constructed. </a:t>
            </a:r>
            <a:endParaRPr lang="en-GB" dirty="0"/>
          </a:p>
        </p:txBody>
      </p:sp>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249" y="1444987"/>
            <a:ext cx="5952004" cy="4464003"/>
          </a:xfrm>
          <a:prstGeom prst="rect">
            <a:avLst/>
          </a:prstGeom>
        </p:spPr>
      </p:pic>
      <p:pic>
        <p:nvPicPr>
          <p:cNvPr id="7" name="Afbeelding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0018" y="3045124"/>
            <a:ext cx="3561201" cy="2863866"/>
          </a:xfrm>
          <a:prstGeom prst="rect">
            <a:avLst/>
          </a:prstGeom>
        </p:spPr>
      </p:pic>
    </p:spTree>
    <p:extLst>
      <p:ext uri="{BB962C8B-B14F-4D97-AF65-F5344CB8AC3E}">
        <p14:creationId xmlns:p14="http://schemas.microsoft.com/office/powerpoint/2010/main" val="56039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t>dr. Chris R. Mol, BME, NORTEC, 2016 </a:t>
            </a:r>
            <a:endParaRPr lang="en-GB" sz="1200" dirty="0"/>
          </a:p>
        </p:txBody>
      </p:sp>
      <p:sp>
        <p:nvSpPr>
          <p:cNvPr id="2" name="Titel 1"/>
          <p:cNvSpPr>
            <a:spLocks noGrp="1"/>
          </p:cNvSpPr>
          <p:nvPr>
            <p:ph type="title" idx="4294967295"/>
          </p:nvPr>
        </p:nvSpPr>
        <p:spPr>
          <a:xfrm>
            <a:off x="476249" y="440796"/>
            <a:ext cx="9091084" cy="673629"/>
          </a:xfrm>
        </p:spPr>
        <p:txBody>
          <a:bodyPr>
            <a:normAutofit/>
          </a:bodyPr>
          <a:lstStyle/>
          <a:p>
            <a:r>
              <a:rPr lang="en-GB" sz="44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MRI application in brain research</a:t>
            </a:r>
            <a:endParaRPr lang="en-GB" sz="44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Titel 1"/>
          <p:cNvSpPr txBox="1">
            <a:spLocks/>
          </p:cNvSpPr>
          <p:nvPr/>
        </p:nvSpPr>
        <p:spPr>
          <a:xfrm>
            <a:off x="8255001" y="6443133"/>
            <a:ext cx="3925146" cy="35009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GB" sz="2000" b="1" kern="0" dirty="0" smtClean="0">
                <a:solidFill>
                  <a:srgbClr val="2E74B5"/>
                </a:solidFill>
                <a:latin typeface="Calibri Light" panose="020F0302020204030204" pitchFamily="34" charset="0"/>
                <a:cs typeface="Times New Roman" panose="02020603050405020304" pitchFamily="18" charset="0"/>
              </a:rPr>
              <a:t>High-end Medical Imaging</a:t>
            </a:r>
            <a:endParaRPr lang="en-GB" sz="2000" b="1" kern="0" dirty="0">
              <a:solidFill>
                <a:srgbClr val="2E74B5"/>
              </a:solidFill>
              <a:latin typeface="Calibri Light" panose="020F0302020204030204" pitchFamily="34" charset="0"/>
              <a:cs typeface="Times New Roman" panose="02020603050405020304" pitchFamily="18" charset="0"/>
            </a:endParaRPr>
          </a:p>
        </p:txBody>
      </p:sp>
      <p:cxnSp>
        <p:nvCxnSpPr>
          <p:cNvPr id="11" name="Rechte verbindingslijn 10"/>
          <p:cNvCxnSpPr/>
          <p:nvPr/>
        </p:nvCxnSpPr>
        <p:spPr>
          <a:xfrm flipV="1">
            <a:off x="467704" y="1265846"/>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35104" y="6458001"/>
            <a:ext cx="377026" cy="369332"/>
          </a:xfrm>
          <a:prstGeom prst="rect">
            <a:avLst/>
          </a:prstGeom>
          <a:noFill/>
        </p:spPr>
        <p:txBody>
          <a:bodyPr wrap="none" rtlCol="0">
            <a:spAutoFit/>
          </a:bodyPr>
          <a:lstStyle/>
          <a:p>
            <a:r>
              <a:rPr lang="en-US" dirty="0" smtClean="0"/>
              <a:t>©</a:t>
            </a:r>
            <a:endParaRPr lang="en-US" dirty="0"/>
          </a:p>
        </p:txBody>
      </p:sp>
      <p:sp>
        <p:nvSpPr>
          <p:cNvPr id="13" name="Rechthoek 12"/>
          <p:cNvSpPr/>
          <p:nvPr/>
        </p:nvSpPr>
        <p:spPr>
          <a:xfrm>
            <a:off x="1331630" y="5419570"/>
            <a:ext cx="3855043" cy="923330"/>
          </a:xfrm>
          <a:prstGeom prst="rect">
            <a:avLst/>
          </a:prstGeom>
        </p:spPr>
        <p:txBody>
          <a:bodyPr wrap="square">
            <a:spAutoFit/>
          </a:bodyPr>
          <a:lstStyle/>
          <a:p>
            <a:pPr algn="ctr"/>
            <a:r>
              <a:rPr lang="en-GB" b="1" i="1" dirty="0" smtClean="0">
                <a:solidFill>
                  <a:srgbClr val="000000"/>
                </a:solidFill>
                <a:latin typeface="Calibri Light" panose="020F0302020204030204"/>
              </a:rPr>
              <a:t>Functional MRI</a:t>
            </a:r>
          </a:p>
          <a:p>
            <a:pPr algn="ctr"/>
            <a:r>
              <a:rPr lang="en-GB" dirty="0" smtClean="0">
                <a:solidFill>
                  <a:srgbClr val="000000"/>
                </a:solidFill>
                <a:latin typeface="Calibri Light" panose="020F0302020204030204"/>
              </a:rPr>
              <a:t>showing brain areas that are activated with certain patient activities</a:t>
            </a:r>
            <a:endParaRPr lang="en-GB" dirty="0">
              <a:solidFill>
                <a:srgbClr val="000000"/>
              </a:solidFill>
              <a:latin typeface="Calibri Light" panose="020F0302020204030204"/>
            </a:endParaRPr>
          </a:p>
        </p:txBody>
      </p:sp>
      <p:pic>
        <p:nvPicPr>
          <p:cNvPr id="3" name="Afbeelding 2"/>
          <p:cNvPicPr>
            <a:picLocks noChangeAspect="1"/>
          </p:cNvPicPr>
          <p:nvPr/>
        </p:nvPicPr>
        <p:blipFill rotWithShape="1">
          <a:blip r:embed="rId2" cstate="screen">
            <a:extLst>
              <a:ext uri="{28A0092B-C50C-407E-A947-70E740481C1C}">
                <a14:useLocalDpi xmlns:a14="http://schemas.microsoft.com/office/drawing/2010/main"/>
              </a:ext>
            </a:extLst>
          </a:blip>
          <a:srcRect l="12451" r="3562"/>
          <a:stretch/>
        </p:blipFill>
        <p:spPr>
          <a:xfrm>
            <a:off x="7588665" y="2775733"/>
            <a:ext cx="3351688" cy="2643837"/>
          </a:xfrm>
          <a:prstGeom prst="rect">
            <a:avLst/>
          </a:prstGeom>
        </p:spPr>
      </p:pic>
      <p:sp>
        <p:nvSpPr>
          <p:cNvPr id="5" name="Rechthoek 4"/>
          <p:cNvSpPr/>
          <p:nvPr/>
        </p:nvSpPr>
        <p:spPr>
          <a:xfrm>
            <a:off x="8095343" y="5432999"/>
            <a:ext cx="2603991" cy="923330"/>
          </a:xfrm>
          <a:prstGeom prst="rect">
            <a:avLst/>
          </a:prstGeom>
        </p:spPr>
        <p:txBody>
          <a:bodyPr wrap="square">
            <a:spAutoFit/>
          </a:bodyPr>
          <a:lstStyle/>
          <a:p>
            <a:pPr lvl="0" algn="ctr"/>
            <a:r>
              <a:rPr lang="en-GB" b="1" i="1" dirty="0">
                <a:solidFill>
                  <a:srgbClr val="000000"/>
                </a:solidFill>
                <a:latin typeface="Calibri Light" panose="020F0302020204030204"/>
              </a:rPr>
              <a:t>Diffusion Tensor </a:t>
            </a:r>
            <a:r>
              <a:rPr lang="en-GB" b="1" i="1" dirty="0" smtClean="0">
                <a:solidFill>
                  <a:srgbClr val="000000"/>
                </a:solidFill>
                <a:latin typeface="Calibri Light" panose="020F0302020204030204"/>
              </a:rPr>
              <a:t>imaging</a:t>
            </a:r>
          </a:p>
          <a:p>
            <a:pPr lvl="0" algn="ctr"/>
            <a:r>
              <a:rPr lang="en-GB" dirty="0" smtClean="0">
                <a:solidFill>
                  <a:srgbClr val="000000"/>
                </a:solidFill>
                <a:latin typeface="Calibri Light" panose="020F0302020204030204"/>
              </a:rPr>
              <a:t>showing nerve bundels in the brain </a:t>
            </a:r>
            <a:endParaRPr lang="en-GB" dirty="0">
              <a:solidFill>
                <a:srgbClr val="000000"/>
              </a:solidFill>
            </a:endParaRPr>
          </a:p>
        </p:txBody>
      </p:sp>
      <p:pic>
        <p:nvPicPr>
          <p:cNvPr id="8" name="Afbeelding 7"/>
          <p:cNvPicPr>
            <a:picLocks noChangeAspect="1"/>
          </p:cNvPicPr>
          <p:nvPr/>
        </p:nvPicPr>
        <p:blipFill>
          <a:blip r:embed="rId3"/>
          <a:stretch>
            <a:fillRect/>
          </a:stretch>
        </p:blipFill>
        <p:spPr>
          <a:xfrm>
            <a:off x="651438" y="2787469"/>
            <a:ext cx="5283616" cy="2620673"/>
          </a:xfrm>
          <a:prstGeom prst="rect">
            <a:avLst/>
          </a:prstGeom>
        </p:spPr>
      </p:pic>
      <p:sp>
        <p:nvSpPr>
          <p:cNvPr id="9" name="Rechthoek 8"/>
          <p:cNvSpPr/>
          <p:nvPr/>
        </p:nvSpPr>
        <p:spPr>
          <a:xfrm>
            <a:off x="412130" y="1313335"/>
            <a:ext cx="6031400" cy="1477328"/>
          </a:xfrm>
          <a:prstGeom prst="rect">
            <a:avLst/>
          </a:prstGeom>
        </p:spPr>
        <p:txBody>
          <a:bodyPr wrap="square">
            <a:spAutoFit/>
          </a:bodyPr>
          <a:lstStyle/>
          <a:p>
            <a:r>
              <a:rPr lang="en-GB" b="1" dirty="0" smtClean="0">
                <a:solidFill>
                  <a:srgbClr val="7030A0"/>
                </a:solidFill>
                <a:latin typeface="Calibri Light" panose="020F0302020204030204"/>
              </a:rPr>
              <a:t>Functional MRI </a:t>
            </a:r>
            <a:r>
              <a:rPr lang="en-GB" b="1" dirty="0">
                <a:solidFill>
                  <a:srgbClr val="7030A0"/>
                </a:solidFill>
                <a:latin typeface="Calibri Light" panose="020F0302020204030204"/>
              </a:rPr>
              <a:t>(fMRI) </a:t>
            </a:r>
            <a:r>
              <a:rPr lang="en-GB" dirty="0">
                <a:solidFill>
                  <a:srgbClr val="000000"/>
                </a:solidFill>
                <a:latin typeface="Calibri Light" panose="020F0302020204030204"/>
              </a:rPr>
              <a:t>is a </a:t>
            </a:r>
            <a:r>
              <a:rPr lang="en-GB" dirty="0" smtClean="0">
                <a:solidFill>
                  <a:srgbClr val="000000"/>
                </a:solidFill>
                <a:latin typeface="Calibri Light" panose="020F0302020204030204"/>
              </a:rPr>
              <a:t>‘functional’ neuro-imaging </a:t>
            </a:r>
            <a:r>
              <a:rPr lang="en-GB" dirty="0">
                <a:solidFill>
                  <a:srgbClr val="000000"/>
                </a:solidFill>
                <a:latin typeface="Calibri Light" panose="020F0302020204030204"/>
              </a:rPr>
              <a:t>procedure using MRI technology that measures brain activity by detecting changes associated with blood flow. This technique relies on the fact that </a:t>
            </a:r>
            <a:r>
              <a:rPr lang="en-GB" b="1" dirty="0">
                <a:solidFill>
                  <a:srgbClr val="7030A0"/>
                </a:solidFill>
                <a:latin typeface="Calibri Light" panose="020F0302020204030204"/>
              </a:rPr>
              <a:t>cerebral blood flow </a:t>
            </a:r>
            <a:r>
              <a:rPr lang="en-GB" dirty="0">
                <a:solidFill>
                  <a:srgbClr val="000000"/>
                </a:solidFill>
                <a:latin typeface="Calibri Light" panose="020F0302020204030204"/>
              </a:rPr>
              <a:t>and </a:t>
            </a:r>
            <a:r>
              <a:rPr lang="en-GB" b="1" dirty="0">
                <a:solidFill>
                  <a:srgbClr val="7030A0"/>
                </a:solidFill>
                <a:latin typeface="Calibri Light" panose="020F0302020204030204"/>
              </a:rPr>
              <a:t>neuronal activation </a:t>
            </a:r>
            <a:r>
              <a:rPr lang="en-GB" dirty="0">
                <a:solidFill>
                  <a:srgbClr val="000000"/>
                </a:solidFill>
                <a:latin typeface="Calibri Light" panose="020F0302020204030204"/>
              </a:rPr>
              <a:t>are coupled</a:t>
            </a:r>
            <a:r>
              <a:rPr lang="en-GB" dirty="0" smtClean="0">
                <a:solidFill>
                  <a:srgbClr val="000000"/>
                </a:solidFill>
                <a:latin typeface="Calibri Light" panose="020F0302020204030204"/>
              </a:rPr>
              <a:t>. It is used for research on the functioning of the brain. </a:t>
            </a:r>
            <a:endParaRPr lang="en-GB" dirty="0"/>
          </a:p>
        </p:txBody>
      </p:sp>
      <p:sp>
        <p:nvSpPr>
          <p:cNvPr id="10" name="Rechthoek 9"/>
          <p:cNvSpPr/>
          <p:nvPr/>
        </p:nvSpPr>
        <p:spPr>
          <a:xfrm>
            <a:off x="6922184" y="1346500"/>
            <a:ext cx="4563364" cy="1200329"/>
          </a:xfrm>
          <a:prstGeom prst="rect">
            <a:avLst/>
          </a:prstGeom>
        </p:spPr>
        <p:txBody>
          <a:bodyPr wrap="square">
            <a:spAutoFit/>
          </a:bodyPr>
          <a:lstStyle/>
          <a:p>
            <a:r>
              <a:rPr lang="en-GB" b="1" dirty="0" smtClean="0">
                <a:solidFill>
                  <a:srgbClr val="7030A0"/>
                </a:solidFill>
                <a:latin typeface="Calibri Light" panose="020F0302020204030204"/>
              </a:rPr>
              <a:t>Diffusion Tensor Imaging </a:t>
            </a:r>
            <a:r>
              <a:rPr lang="en-GB" dirty="0" smtClean="0">
                <a:solidFill>
                  <a:srgbClr val="000000"/>
                </a:solidFill>
                <a:latin typeface="Calibri Light" panose="020F0302020204030204"/>
              </a:rPr>
              <a:t>measures where the properties of brain tissue are not the same in all directions. This is the case for nerve bundles: the wiring of the brain. </a:t>
            </a:r>
            <a:endParaRPr lang="en-GB" dirty="0"/>
          </a:p>
        </p:txBody>
      </p:sp>
    </p:spTree>
    <p:extLst>
      <p:ext uri="{BB962C8B-B14F-4D97-AF65-F5344CB8AC3E}">
        <p14:creationId xmlns:p14="http://schemas.microsoft.com/office/powerpoint/2010/main" val="37762510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t>dr. Chris R. Mol, BME, NORTEC, 2016 </a:t>
            </a:r>
            <a:endParaRPr lang="en-GB" sz="1200" dirty="0"/>
          </a:p>
        </p:txBody>
      </p:sp>
      <p:sp>
        <p:nvSpPr>
          <p:cNvPr id="2" name="Titel 1"/>
          <p:cNvSpPr>
            <a:spLocks noGrp="1"/>
          </p:cNvSpPr>
          <p:nvPr>
            <p:ph type="title" idx="4294967295"/>
          </p:nvPr>
        </p:nvSpPr>
        <p:spPr>
          <a:xfrm>
            <a:off x="476249" y="440796"/>
            <a:ext cx="9091084" cy="673629"/>
          </a:xfrm>
        </p:spPr>
        <p:txBody>
          <a:bodyPr>
            <a:normAutofit/>
          </a:bodyPr>
          <a:lstStyle/>
          <a:p>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MRI technology</a:t>
            </a:r>
            <a:endParaRPr lang="en-GB" sz="4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Titel 1"/>
          <p:cNvSpPr txBox="1">
            <a:spLocks/>
          </p:cNvSpPr>
          <p:nvPr/>
        </p:nvSpPr>
        <p:spPr>
          <a:xfrm>
            <a:off x="8255001" y="6443133"/>
            <a:ext cx="3925146" cy="35009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GB" sz="2000" b="1" kern="0" dirty="0" smtClean="0">
                <a:solidFill>
                  <a:srgbClr val="2E74B5"/>
                </a:solidFill>
                <a:latin typeface="Calibri Light" panose="020F0302020204030204" pitchFamily="34" charset="0"/>
                <a:cs typeface="Times New Roman" panose="02020603050405020304" pitchFamily="18" charset="0"/>
              </a:rPr>
              <a:t>High-end Medical Imaging</a:t>
            </a:r>
            <a:endParaRPr lang="en-GB" sz="2000" b="1" kern="0" dirty="0">
              <a:solidFill>
                <a:srgbClr val="2E74B5"/>
              </a:solidFill>
              <a:latin typeface="Calibri Light" panose="020F0302020204030204" pitchFamily="34" charset="0"/>
              <a:cs typeface="Times New Roman" panose="02020603050405020304" pitchFamily="18" charset="0"/>
            </a:endParaRPr>
          </a:p>
        </p:txBody>
      </p:sp>
      <p:cxnSp>
        <p:nvCxnSpPr>
          <p:cNvPr id="11" name="Rechte verbindingslijn 10"/>
          <p:cNvCxnSpPr/>
          <p:nvPr/>
        </p:nvCxnSpPr>
        <p:spPr>
          <a:xfrm flipV="1">
            <a:off x="467704" y="1265846"/>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35104" y="6458001"/>
            <a:ext cx="377026" cy="369332"/>
          </a:xfrm>
          <a:prstGeom prst="rect">
            <a:avLst/>
          </a:prstGeom>
          <a:noFill/>
        </p:spPr>
        <p:txBody>
          <a:bodyPr wrap="none" rtlCol="0">
            <a:spAutoFit/>
          </a:bodyPr>
          <a:lstStyle/>
          <a:p>
            <a:r>
              <a:rPr lang="en-US" dirty="0" smtClean="0"/>
              <a:t>©</a:t>
            </a:r>
            <a:endParaRPr lang="en-US" dirty="0"/>
          </a:p>
        </p:txBody>
      </p:sp>
      <p:sp>
        <p:nvSpPr>
          <p:cNvPr id="20" name="Rechthoek 19"/>
          <p:cNvSpPr/>
          <p:nvPr/>
        </p:nvSpPr>
        <p:spPr>
          <a:xfrm>
            <a:off x="412128" y="1477071"/>
            <a:ext cx="6568093" cy="2462213"/>
          </a:xfrm>
          <a:prstGeom prst="rect">
            <a:avLst/>
          </a:prstGeom>
        </p:spPr>
        <p:txBody>
          <a:bodyPr wrap="square">
            <a:spAutoFit/>
          </a:bodyPr>
          <a:lstStyle/>
          <a:p>
            <a:pPr marL="285750" lvl="0" indent="-285750">
              <a:spcAft>
                <a:spcPts val="600"/>
              </a:spcAft>
              <a:buFont typeface="Arial" panose="020B0604020202020204" pitchFamily="34" charset="0"/>
              <a:buChar char="•"/>
            </a:pPr>
            <a:r>
              <a:rPr lang="en-GB" dirty="0">
                <a:solidFill>
                  <a:srgbClr val="000000"/>
                </a:solidFill>
                <a:latin typeface="Calibri Light" panose="020F0302020204030204"/>
              </a:rPr>
              <a:t>MR systems use different magnetic field strengths: </a:t>
            </a:r>
            <a:r>
              <a:rPr lang="en-GB" dirty="0" smtClean="0">
                <a:solidFill>
                  <a:srgbClr val="000000"/>
                </a:solidFill>
                <a:latin typeface="Calibri Light" panose="020F0302020204030204"/>
              </a:rPr>
              <a:t>from </a:t>
            </a:r>
            <a:r>
              <a:rPr lang="en-GB" b="1" dirty="0" smtClean="0">
                <a:solidFill>
                  <a:srgbClr val="7030A0"/>
                </a:solidFill>
                <a:latin typeface="Calibri Light" panose="020F0302020204030204"/>
              </a:rPr>
              <a:t>0.1 </a:t>
            </a:r>
            <a:r>
              <a:rPr lang="en-GB" b="1" dirty="0">
                <a:solidFill>
                  <a:srgbClr val="7030A0"/>
                </a:solidFill>
                <a:latin typeface="Calibri Light" panose="020F0302020204030204"/>
              </a:rPr>
              <a:t>to 3.0 </a:t>
            </a:r>
            <a:r>
              <a:rPr lang="en-GB" b="1" dirty="0" smtClean="0">
                <a:solidFill>
                  <a:srgbClr val="7030A0"/>
                </a:solidFill>
                <a:latin typeface="Calibri Light" panose="020F0302020204030204"/>
              </a:rPr>
              <a:t>Tesla</a:t>
            </a:r>
            <a:r>
              <a:rPr lang="en-GB" dirty="0" smtClean="0">
                <a:solidFill>
                  <a:srgbClr val="000000"/>
                </a:solidFill>
                <a:latin typeface="Calibri Light" panose="020F0302020204030204"/>
              </a:rPr>
              <a:t>. A 1 Tesla field is 20,000x </a:t>
            </a:r>
            <a:r>
              <a:rPr lang="en-GB" dirty="0">
                <a:solidFill>
                  <a:srgbClr val="000000"/>
                </a:solidFill>
                <a:latin typeface="Calibri Light" panose="020F0302020204030204"/>
              </a:rPr>
              <a:t>stronger than the earth magnetic field. Stronger magnets give better image quality but are (much) more expensive. </a:t>
            </a:r>
            <a:endParaRPr lang="en-GB" dirty="0" smtClean="0">
              <a:solidFill>
                <a:srgbClr val="000000"/>
              </a:solidFill>
              <a:latin typeface="Calibri Light" panose="020F0302020204030204"/>
            </a:endParaRPr>
          </a:p>
          <a:p>
            <a:pPr marL="285750" lvl="0" indent="-285750">
              <a:spcAft>
                <a:spcPts val="600"/>
              </a:spcAft>
              <a:buFont typeface="Arial" panose="020B0604020202020204" pitchFamily="34" charset="0"/>
              <a:buChar char="•"/>
            </a:pPr>
            <a:r>
              <a:rPr lang="en-GB" dirty="0" smtClean="0">
                <a:solidFill>
                  <a:srgbClr val="000000"/>
                </a:solidFill>
                <a:latin typeface="Calibri Light" panose="020F0302020204030204"/>
              </a:rPr>
              <a:t>Metal </a:t>
            </a:r>
            <a:r>
              <a:rPr lang="en-GB" dirty="0">
                <a:solidFill>
                  <a:srgbClr val="000000"/>
                </a:solidFill>
                <a:latin typeface="Calibri Light" panose="020F0302020204030204"/>
              </a:rPr>
              <a:t>objects (screw drivers!) must be kept out of the </a:t>
            </a:r>
            <a:r>
              <a:rPr lang="en-GB" dirty="0" smtClean="0">
                <a:solidFill>
                  <a:srgbClr val="000000"/>
                </a:solidFill>
                <a:latin typeface="Calibri Light" panose="020F0302020204030204"/>
              </a:rPr>
              <a:t>neighbour-hood </a:t>
            </a:r>
            <a:r>
              <a:rPr lang="en-GB" dirty="0">
                <a:solidFill>
                  <a:srgbClr val="000000"/>
                </a:solidFill>
                <a:latin typeface="Calibri Light" panose="020F0302020204030204"/>
              </a:rPr>
              <a:t>of MR scanners. </a:t>
            </a:r>
            <a:r>
              <a:rPr lang="en-GB" dirty="0" smtClean="0">
                <a:solidFill>
                  <a:srgbClr val="000000"/>
                </a:solidFill>
                <a:latin typeface="Calibri Light" panose="020F0302020204030204"/>
              </a:rPr>
              <a:t>They will be jumping into the magnet. </a:t>
            </a:r>
            <a:endParaRPr lang="en-GB" dirty="0">
              <a:solidFill>
                <a:srgbClr val="000000"/>
              </a:solidFill>
              <a:latin typeface="Calibri Light" panose="020F0302020204030204"/>
            </a:endParaRPr>
          </a:p>
          <a:p>
            <a:pPr marL="285750" lvl="0" indent="-285750">
              <a:spcAft>
                <a:spcPts val="600"/>
              </a:spcAft>
              <a:buFont typeface="Arial" panose="020B0604020202020204" pitchFamily="34" charset="0"/>
              <a:buChar char="•"/>
            </a:pPr>
            <a:r>
              <a:rPr lang="en-GB" dirty="0">
                <a:solidFill>
                  <a:srgbClr val="000000"/>
                </a:solidFill>
                <a:latin typeface="Calibri Light" panose="020F0302020204030204"/>
              </a:rPr>
              <a:t>Often, </a:t>
            </a:r>
            <a:r>
              <a:rPr lang="en-GB" b="1" dirty="0">
                <a:solidFill>
                  <a:srgbClr val="7030A0"/>
                </a:solidFill>
                <a:latin typeface="Calibri Light" panose="020F0302020204030204"/>
              </a:rPr>
              <a:t>heavy shielding </a:t>
            </a:r>
            <a:r>
              <a:rPr lang="en-GB" dirty="0">
                <a:solidFill>
                  <a:srgbClr val="000000"/>
                </a:solidFill>
                <a:latin typeface="Calibri Light" panose="020F0302020204030204"/>
              </a:rPr>
              <a:t>is required to reduce the magnetic field to acceptable levels outside the MR room. </a:t>
            </a:r>
          </a:p>
        </p:txBody>
      </p:sp>
      <p:pic>
        <p:nvPicPr>
          <p:cNvPr id="22" name="Afbeelding 21"/>
          <p:cNvPicPr>
            <a:picLocks noChangeAspect="1"/>
          </p:cNvPicPr>
          <p:nvPr/>
        </p:nvPicPr>
        <p:blipFill>
          <a:blip r:embed="rId2"/>
          <a:stretch>
            <a:fillRect/>
          </a:stretch>
        </p:blipFill>
        <p:spPr>
          <a:xfrm>
            <a:off x="7665327" y="1331632"/>
            <a:ext cx="3737077" cy="2865092"/>
          </a:xfrm>
          <a:prstGeom prst="rect">
            <a:avLst/>
          </a:prstGeom>
        </p:spPr>
      </p:pic>
      <p:sp>
        <p:nvSpPr>
          <p:cNvPr id="23" name="Rechthoek 22"/>
          <p:cNvSpPr/>
          <p:nvPr/>
        </p:nvSpPr>
        <p:spPr>
          <a:xfrm>
            <a:off x="412128" y="4000949"/>
            <a:ext cx="6791346" cy="2031325"/>
          </a:xfrm>
          <a:prstGeom prst="rect">
            <a:avLst/>
          </a:prstGeom>
        </p:spPr>
        <p:txBody>
          <a:bodyPr wrap="square">
            <a:spAutoFit/>
          </a:bodyPr>
          <a:lstStyle/>
          <a:p>
            <a:pPr marL="285750" lvl="0" indent="-285750">
              <a:spcAft>
                <a:spcPts val="600"/>
              </a:spcAft>
              <a:buFont typeface="Arial" panose="020B0604020202020204" pitchFamily="34" charset="0"/>
              <a:buChar char="•"/>
            </a:pPr>
            <a:r>
              <a:rPr lang="en-GB" dirty="0" smtClean="0">
                <a:solidFill>
                  <a:srgbClr val="000000"/>
                </a:solidFill>
                <a:latin typeface="Calibri Light" panose="020F0302020204030204"/>
              </a:rPr>
              <a:t>The strong magnetic fields are usually generated by means of high electric currents through wires running around the patient. In order not to generate a lot of heat, the magnet wires are cooled to close to zero degrees Kelvin (-273</a:t>
            </a:r>
            <a:r>
              <a:rPr lang="en-GB" baseline="30000" dirty="0" smtClean="0">
                <a:solidFill>
                  <a:srgbClr val="000000"/>
                </a:solidFill>
                <a:latin typeface="Calibri Light" panose="020F0302020204030204"/>
              </a:rPr>
              <a:t>o</a:t>
            </a:r>
            <a:r>
              <a:rPr lang="en-GB" dirty="0" smtClean="0">
                <a:solidFill>
                  <a:srgbClr val="000000"/>
                </a:solidFill>
                <a:latin typeface="Calibri Light" panose="020F0302020204030204"/>
              </a:rPr>
              <a:t>C), so that the wires become </a:t>
            </a:r>
            <a:r>
              <a:rPr lang="en-GB" b="1" dirty="0" smtClean="0">
                <a:solidFill>
                  <a:srgbClr val="7030A0"/>
                </a:solidFill>
                <a:latin typeface="Calibri Light" panose="020F0302020204030204"/>
              </a:rPr>
              <a:t>super conducting</a:t>
            </a:r>
            <a:r>
              <a:rPr lang="en-GB" dirty="0" smtClean="0">
                <a:solidFill>
                  <a:srgbClr val="000000"/>
                </a:solidFill>
                <a:latin typeface="Calibri Light" panose="020F0302020204030204"/>
              </a:rPr>
              <a:t>: the wires have </a:t>
            </a:r>
            <a:r>
              <a:rPr lang="en-GB" b="1" dirty="0" smtClean="0">
                <a:solidFill>
                  <a:srgbClr val="7030A0"/>
                </a:solidFill>
                <a:latin typeface="Calibri Light" panose="020F0302020204030204"/>
              </a:rPr>
              <a:t>zero resistance </a:t>
            </a:r>
            <a:r>
              <a:rPr lang="en-GB" dirty="0" smtClean="0">
                <a:solidFill>
                  <a:srgbClr val="000000"/>
                </a:solidFill>
                <a:latin typeface="Calibri Light" panose="020F0302020204030204"/>
              </a:rPr>
              <a:t>at this temperature and no heat is created. For the cooling, </a:t>
            </a:r>
            <a:r>
              <a:rPr lang="en-GB" b="1" dirty="0" smtClean="0">
                <a:solidFill>
                  <a:srgbClr val="7030A0"/>
                </a:solidFill>
                <a:latin typeface="Calibri Light" panose="020F0302020204030204"/>
              </a:rPr>
              <a:t>liquid Helium </a:t>
            </a:r>
            <a:r>
              <a:rPr lang="en-GB" dirty="0" smtClean="0">
                <a:solidFill>
                  <a:srgbClr val="000000"/>
                </a:solidFill>
                <a:latin typeface="Calibri Light" panose="020F0302020204030204"/>
              </a:rPr>
              <a:t>is used. This must be regularly added (‘consumable’).</a:t>
            </a:r>
            <a:endParaRPr lang="en-GB" dirty="0">
              <a:solidFill>
                <a:srgbClr val="000000"/>
              </a:solidFill>
              <a:latin typeface="Calibri Light" panose="020F0302020204030204"/>
            </a:endParaRPr>
          </a:p>
        </p:txBody>
      </p:sp>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09999" y="4208152"/>
            <a:ext cx="3932757" cy="2064571"/>
          </a:xfrm>
          <a:prstGeom prst="rect">
            <a:avLst/>
          </a:prstGeom>
        </p:spPr>
      </p:pic>
      <p:sp>
        <p:nvSpPr>
          <p:cNvPr id="24" name="PIJL-RECHTS 23"/>
          <p:cNvSpPr/>
          <p:nvPr/>
        </p:nvSpPr>
        <p:spPr>
          <a:xfrm rot="842181">
            <a:off x="5490377" y="3852985"/>
            <a:ext cx="2236491" cy="1362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55410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t>dr. Chris R. Mol, BME, NORTEC, 2016 </a:t>
            </a:r>
            <a:endParaRPr lang="en-GB" sz="1200" dirty="0"/>
          </a:p>
        </p:txBody>
      </p:sp>
      <p:sp>
        <p:nvSpPr>
          <p:cNvPr id="2" name="Titel 1"/>
          <p:cNvSpPr>
            <a:spLocks noGrp="1"/>
          </p:cNvSpPr>
          <p:nvPr>
            <p:ph type="title" idx="4294967295"/>
          </p:nvPr>
        </p:nvSpPr>
        <p:spPr>
          <a:xfrm>
            <a:off x="476249" y="440796"/>
            <a:ext cx="9091084" cy="673629"/>
          </a:xfrm>
        </p:spPr>
        <p:txBody>
          <a:bodyPr>
            <a:normAutofit/>
          </a:bodyPr>
          <a:lstStyle/>
          <a:p>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MRI maintenance</a:t>
            </a:r>
            <a:endParaRPr lang="en-GB" sz="4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Titel 1"/>
          <p:cNvSpPr txBox="1">
            <a:spLocks/>
          </p:cNvSpPr>
          <p:nvPr/>
        </p:nvSpPr>
        <p:spPr>
          <a:xfrm>
            <a:off x="8255001" y="6443133"/>
            <a:ext cx="3925146" cy="35009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GB" sz="2000" b="1" kern="0" dirty="0" smtClean="0">
                <a:solidFill>
                  <a:srgbClr val="2E74B5"/>
                </a:solidFill>
                <a:latin typeface="Calibri Light" panose="020F0302020204030204" pitchFamily="34" charset="0"/>
                <a:cs typeface="Times New Roman" panose="02020603050405020304" pitchFamily="18" charset="0"/>
              </a:rPr>
              <a:t>High-end Medical Imaging</a:t>
            </a:r>
            <a:endParaRPr lang="en-GB" sz="2000" b="1" kern="0" dirty="0">
              <a:solidFill>
                <a:srgbClr val="2E74B5"/>
              </a:solidFill>
              <a:latin typeface="Calibri Light" panose="020F0302020204030204" pitchFamily="34" charset="0"/>
              <a:cs typeface="Times New Roman" panose="02020603050405020304" pitchFamily="18" charset="0"/>
            </a:endParaRPr>
          </a:p>
        </p:txBody>
      </p:sp>
      <p:cxnSp>
        <p:nvCxnSpPr>
          <p:cNvPr id="11" name="Rechte verbindingslijn 10"/>
          <p:cNvCxnSpPr/>
          <p:nvPr/>
        </p:nvCxnSpPr>
        <p:spPr>
          <a:xfrm flipV="1">
            <a:off x="467704" y="1265846"/>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35104" y="6458001"/>
            <a:ext cx="377026" cy="369332"/>
          </a:xfrm>
          <a:prstGeom prst="rect">
            <a:avLst/>
          </a:prstGeom>
          <a:noFill/>
        </p:spPr>
        <p:txBody>
          <a:bodyPr wrap="none" rtlCol="0">
            <a:spAutoFit/>
          </a:bodyPr>
          <a:lstStyle/>
          <a:p>
            <a:r>
              <a:rPr lang="en-US" dirty="0" smtClean="0"/>
              <a:t>©</a:t>
            </a:r>
            <a:endParaRPr lang="en-US" dirty="0"/>
          </a:p>
        </p:txBody>
      </p:sp>
      <p:pic>
        <p:nvPicPr>
          <p:cNvPr id="3" name="Afbeelding 2"/>
          <p:cNvPicPr>
            <a:picLocks noChangeAspect="1"/>
          </p:cNvPicPr>
          <p:nvPr/>
        </p:nvPicPr>
        <p:blipFill>
          <a:blip r:embed="rId2"/>
          <a:stretch>
            <a:fillRect/>
          </a:stretch>
        </p:blipFill>
        <p:spPr>
          <a:xfrm>
            <a:off x="467704" y="1436256"/>
            <a:ext cx="5556564" cy="4792536"/>
          </a:xfrm>
          <a:prstGeom prst="rect">
            <a:avLst/>
          </a:prstGeom>
        </p:spPr>
      </p:pic>
      <p:sp>
        <p:nvSpPr>
          <p:cNvPr id="5" name="Rechthoek 4"/>
          <p:cNvSpPr/>
          <p:nvPr/>
        </p:nvSpPr>
        <p:spPr>
          <a:xfrm>
            <a:off x="6519333" y="1736064"/>
            <a:ext cx="4883071" cy="2031325"/>
          </a:xfrm>
          <a:prstGeom prst="rect">
            <a:avLst/>
          </a:prstGeom>
        </p:spPr>
        <p:txBody>
          <a:bodyPr wrap="square">
            <a:spAutoFit/>
          </a:bodyPr>
          <a:lstStyle/>
          <a:p>
            <a:pPr lvl="0">
              <a:spcAft>
                <a:spcPts val="600"/>
              </a:spcAft>
            </a:pPr>
            <a:r>
              <a:rPr lang="en-GB" dirty="0" smtClean="0">
                <a:solidFill>
                  <a:srgbClr val="000000"/>
                </a:solidFill>
                <a:latin typeface="Calibri Light" panose="020F0302020204030204"/>
              </a:rPr>
              <a:t>MRI scanners are even more complex than a CT scanner or an X-ray system. No chance to fix anything outside the obvious if you are not a well-trained specialist. A modern MR scanner has a lot of ‘service software’ on board to help the service engineer diagnose the system. This software is usually not accessible for the user. </a:t>
            </a:r>
          </a:p>
        </p:txBody>
      </p:sp>
      <p:sp>
        <p:nvSpPr>
          <p:cNvPr id="7" name="Rechthoek 6"/>
          <p:cNvSpPr/>
          <p:nvPr/>
        </p:nvSpPr>
        <p:spPr>
          <a:xfrm>
            <a:off x="7062143" y="4586658"/>
            <a:ext cx="3797450" cy="369332"/>
          </a:xfrm>
          <a:prstGeom prst="rect">
            <a:avLst/>
          </a:prstGeom>
          <a:solidFill>
            <a:schemeClr val="bg2"/>
          </a:solidFill>
          <a:ln>
            <a:solidFill>
              <a:srgbClr val="7030A0"/>
            </a:solidFill>
          </a:ln>
        </p:spPr>
        <p:txBody>
          <a:bodyPr wrap="none">
            <a:spAutoFit/>
          </a:bodyPr>
          <a:lstStyle/>
          <a:p>
            <a:pPr lvl="0">
              <a:spcAft>
                <a:spcPts val="600"/>
              </a:spcAft>
            </a:pPr>
            <a:r>
              <a:rPr lang="en-GB" dirty="0">
                <a:solidFill>
                  <a:srgbClr val="000000"/>
                </a:solidFill>
                <a:latin typeface="Calibri Light" panose="020F0302020204030204"/>
              </a:rPr>
              <a:t>Maintenance contracts are obligatory.  </a:t>
            </a:r>
          </a:p>
        </p:txBody>
      </p:sp>
    </p:spTree>
    <p:extLst>
      <p:ext uri="{BB962C8B-B14F-4D97-AF65-F5344CB8AC3E}">
        <p14:creationId xmlns:p14="http://schemas.microsoft.com/office/powerpoint/2010/main" val="26045088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0" y="6505336"/>
            <a:ext cx="12191999" cy="276999"/>
          </a:xfrm>
          <a:prstGeom prst="rect">
            <a:avLst/>
          </a:prstGeom>
          <a:noFill/>
        </p:spPr>
        <p:txBody>
          <a:bodyPr wrap="square" rtlCol="0">
            <a:spAutoFit/>
          </a:bodyPr>
          <a:lstStyle/>
          <a:p>
            <a:pPr algn="ctr"/>
            <a:r>
              <a:rPr lang="en-GB" sz="1200" dirty="0" smtClean="0"/>
              <a:t>dr. Chris R. Mol, BME, NORTEC, 2016 </a:t>
            </a:r>
            <a:endParaRPr lang="en-GB" sz="1200" dirty="0"/>
          </a:p>
        </p:txBody>
      </p:sp>
      <p:sp>
        <p:nvSpPr>
          <p:cNvPr id="6" name="Titel 1"/>
          <p:cNvSpPr txBox="1">
            <a:spLocks/>
          </p:cNvSpPr>
          <p:nvPr/>
        </p:nvSpPr>
        <p:spPr>
          <a:xfrm>
            <a:off x="1957142" y="878066"/>
            <a:ext cx="7605756" cy="180154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7000"/>
              </a:lnSpc>
            </a:pPr>
            <a:r>
              <a:rPr lang="en-US" sz="8800" b="1"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PET</a:t>
            </a:r>
          </a:p>
          <a:p>
            <a:pPr algn="ctr">
              <a:lnSpc>
                <a:spcPct val="107000"/>
              </a:lnSpc>
            </a:pPr>
            <a:r>
              <a:rPr lang="en-US" sz="4400" b="1" spc="-5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Positron Emission Tomography</a:t>
            </a:r>
            <a:endParaRPr lang="en-GB" sz="4400" b="1" spc="-5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3" name="Rechthoek 2"/>
          <p:cNvSpPr/>
          <p:nvPr/>
        </p:nvSpPr>
        <p:spPr>
          <a:xfrm>
            <a:off x="406400" y="3837797"/>
            <a:ext cx="6324599" cy="1938992"/>
          </a:xfrm>
          <a:prstGeom prst="rect">
            <a:avLst/>
          </a:prstGeom>
        </p:spPr>
        <p:txBody>
          <a:bodyPr wrap="square">
            <a:spAutoFit/>
          </a:bodyPr>
          <a:lstStyle/>
          <a:p>
            <a:r>
              <a:rPr lang="en-GB" sz="2000" dirty="0">
                <a:latin typeface="+mj-lt"/>
              </a:rPr>
              <a:t>The </a:t>
            </a:r>
            <a:r>
              <a:rPr lang="en-GB" sz="2000" b="1" dirty="0">
                <a:solidFill>
                  <a:srgbClr val="7030A0"/>
                </a:solidFill>
                <a:latin typeface="+mj-lt"/>
              </a:rPr>
              <a:t>positron</a:t>
            </a:r>
            <a:r>
              <a:rPr lang="en-GB" sz="2000" dirty="0">
                <a:latin typeface="+mj-lt"/>
              </a:rPr>
              <a:t> or </a:t>
            </a:r>
            <a:r>
              <a:rPr lang="en-GB" sz="2000" dirty="0" smtClean="0">
                <a:latin typeface="+mj-lt"/>
              </a:rPr>
              <a:t>anti-electron </a:t>
            </a:r>
            <a:r>
              <a:rPr lang="en-GB" sz="2000" dirty="0">
                <a:latin typeface="+mj-lt"/>
              </a:rPr>
              <a:t>is the </a:t>
            </a:r>
            <a:r>
              <a:rPr lang="en-GB" sz="2000" dirty="0" smtClean="0">
                <a:latin typeface="+mj-lt"/>
              </a:rPr>
              <a:t>anti-particle of </a:t>
            </a:r>
            <a:r>
              <a:rPr lang="en-GB" sz="2000" dirty="0">
                <a:latin typeface="+mj-lt"/>
              </a:rPr>
              <a:t>the electron. The positron has an electric charge of +</a:t>
            </a:r>
            <a:r>
              <a:rPr lang="en-GB" sz="2000" dirty="0" smtClean="0">
                <a:latin typeface="+mj-lt"/>
              </a:rPr>
              <a:t>1e and </a:t>
            </a:r>
            <a:r>
              <a:rPr lang="en-GB" sz="2000" dirty="0">
                <a:latin typeface="+mj-lt"/>
              </a:rPr>
              <a:t>has the same mass as an electron. When a low-energy positron collides with a low-energy electron, </a:t>
            </a:r>
            <a:r>
              <a:rPr lang="en-GB" sz="2000" b="1" dirty="0">
                <a:solidFill>
                  <a:srgbClr val="7030A0"/>
                </a:solidFill>
                <a:latin typeface="+mj-lt"/>
              </a:rPr>
              <a:t>annihilation</a:t>
            </a:r>
            <a:r>
              <a:rPr lang="en-GB" sz="2000" dirty="0">
                <a:latin typeface="+mj-lt"/>
              </a:rPr>
              <a:t> occurs, resulting in the production of two or more gamma ray </a:t>
            </a:r>
            <a:r>
              <a:rPr lang="en-GB" sz="2000" dirty="0" smtClean="0">
                <a:latin typeface="+mj-lt"/>
              </a:rPr>
              <a:t>photons.</a:t>
            </a:r>
            <a:endParaRPr lang="en-GB" sz="2000" dirty="0">
              <a:latin typeface="+mj-lt"/>
            </a:endParaRPr>
          </a:p>
        </p:txBody>
      </p:sp>
      <p:cxnSp>
        <p:nvCxnSpPr>
          <p:cNvPr id="12" name="Rechte verbindingslijn 11"/>
          <p:cNvCxnSpPr/>
          <p:nvPr/>
        </p:nvCxnSpPr>
        <p:spPr>
          <a:xfrm flipV="1">
            <a:off x="493502" y="3090262"/>
            <a:ext cx="10934700" cy="18989"/>
          </a:xfrm>
          <a:prstGeom prst="line">
            <a:avLst/>
          </a:prstGeom>
        </p:spPr>
        <p:style>
          <a:lnRef idx="1">
            <a:schemeClr val="accent1"/>
          </a:lnRef>
          <a:fillRef idx="0">
            <a:schemeClr val="accent1"/>
          </a:fillRef>
          <a:effectRef idx="0">
            <a:schemeClr val="accent1"/>
          </a:effectRef>
          <a:fontRef idx="minor">
            <a:schemeClr val="tx1"/>
          </a:fontRef>
        </p:style>
      </p:cxnSp>
      <p:pic>
        <p:nvPicPr>
          <p:cNvPr id="4" name="Afbeelding 3"/>
          <p:cNvPicPr>
            <a:picLocks noChangeAspect="1"/>
          </p:cNvPicPr>
          <p:nvPr/>
        </p:nvPicPr>
        <p:blipFill>
          <a:blip r:embed="rId2"/>
          <a:stretch>
            <a:fillRect/>
          </a:stretch>
        </p:blipFill>
        <p:spPr>
          <a:xfrm>
            <a:off x="7260212" y="3354772"/>
            <a:ext cx="4068345" cy="2720923"/>
          </a:xfrm>
          <a:prstGeom prst="rect">
            <a:avLst/>
          </a:prstGeom>
        </p:spPr>
      </p:pic>
    </p:spTree>
    <p:extLst>
      <p:ext uri="{BB962C8B-B14F-4D97-AF65-F5344CB8AC3E}">
        <p14:creationId xmlns:p14="http://schemas.microsoft.com/office/powerpoint/2010/main" val="30585550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t>dr. Chris R. Mol, BME, NORTEC, 2016 </a:t>
            </a:r>
            <a:endParaRPr lang="en-GB" sz="1200" dirty="0"/>
          </a:p>
        </p:txBody>
      </p:sp>
      <p:sp>
        <p:nvSpPr>
          <p:cNvPr id="2" name="Titel 1"/>
          <p:cNvSpPr>
            <a:spLocks noGrp="1"/>
          </p:cNvSpPr>
          <p:nvPr>
            <p:ph type="title" idx="4294967295"/>
          </p:nvPr>
        </p:nvSpPr>
        <p:spPr>
          <a:xfrm>
            <a:off x="476249" y="440796"/>
            <a:ext cx="9091084" cy="673629"/>
          </a:xfrm>
        </p:spPr>
        <p:txBody>
          <a:bodyPr>
            <a:normAutofit/>
          </a:bodyPr>
          <a:lstStyle/>
          <a:p>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PET principles</a:t>
            </a:r>
            <a:endParaRPr lang="en-GB" sz="4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Titel 1"/>
          <p:cNvSpPr txBox="1">
            <a:spLocks/>
          </p:cNvSpPr>
          <p:nvPr/>
        </p:nvSpPr>
        <p:spPr>
          <a:xfrm>
            <a:off x="8255001" y="6443133"/>
            <a:ext cx="3925146" cy="35009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GB" sz="2000" b="1" kern="0" dirty="0" smtClean="0">
                <a:solidFill>
                  <a:srgbClr val="2E74B5"/>
                </a:solidFill>
                <a:latin typeface="Calibri Light" panose="020F0302020204030204" pitchFamily="34" charset="0"/>
                <a:cs typeface="Times New Roman" panose="02020603050405020304" pitchFamily="18" charset="0"/>
              </a:rPr>
              <a:t>High-end Medical Imaging</a:t>
            </a:r>
            <a:endParaRPr lang="en-GB" sz="2000" b="1" kern="0" dirty="0">
              <a:solidFill>
                <a:srgbClr val="2E74B5"/>
              </a:solidFill>
              <a:latin typeface="Calibri Light" panose="020F0302020204030204" pitchFamily="34" charset="0"/>
              <a:cs typeface="Times New Roman" panose="02020603050405020304" pitchFamily="18" charset="0"/>
            </a:endParaRPr>
          </a:p>
        </p:txBody>
      </p:sp>
      <p:cxnSp>
        <p:nvCxnSpPr>
          <p:cNvPr id="11" name="Rechte verbindingslijn 10"/>
          <p:cNvCxnSpPr/>
          <p:nvPr/>
        </p:nvCxnSpPr>
        <p:spPr>
          <a:xfrm flipV="1">
            <a:off x="467704" y="1265846"/>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35104" y="6458001"/>
            <a:ext cx="377026" cy="369332"/>
          </a:xfrm>
          <a:prstGeom prst="rect">
            <a:avLst/>
          </a:prstGeom>
          <a:noFill/>
        </p:spPr>
        <p:txBody>
          <a:bodyPr wrap="none" rtlCol="0">
            <a:spAutoFit/>
          </a:bodyPr>
          <a:lstStyle/>
          <a:p>
            <a:r>
              <a:rPr lang="en-US" dirty="0" smtClean="0"/>
              <a:t>©</a:t>
            </a:r>
            <a:endParaRPr lang="en-US" dirty="0"/>
          </a:p>
        </p:txBody>
      </p:sp>
      <p:pic>
        <p:nvPicPr>
          <p:cNvPr id="5" name="Afbeelding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249" y="1387209"/>
            <a:ext cx="3032863" cy="1703069"/>
          </a:xfrm>
          <a:prstGeom prst="rect">
            <a:avLst/>
          </a:prstGeom>
        </p:spPr>
      </p:pic>
      <p:sp>
        <p:nvSpPr>
          <p:cNvPr id="8" name="Rechthoek 7"/>
          <p:cNvSpPr/>
          <p:nvPr/>
        </p:nvSpPr>
        <p:spPr>
          <a:xfrm>
            <a:off x="4126059" y="1370034"/>
            <a:ext cx="7591852" cy="1200329"/>
          </a:xfrm>
          <a:prstGeom prst="rect">
            <a:avLst/>
          </a:prstGeom>
        </p:spPr>
        <p:txBody>
          <a:bodyPr wrap="square">
            <a:spAutoFit/>
          </a:bodyPr>
          <a:lstStyle/>
          <a:p>
            <a:pPr lvl="0"/>
            <a:r>
              <a:rPr lang="en-GB" dirty="0" smtClean="0">
                <a:solidFill>
                  <a:srgbClr val="000000"/>
                </a:solidFill>
                <a:latin typeface="Calibri Light" panose="020F0302020204030204"/>
              </a:rPr>
              <a:t>In </a:t>
            </a:r>
            <a:r>
              <a:rPr lang="en-GB" dirty="0">
                <a:solidFill>
                  <a:srgbClr val="000000"/>
                </a:solidFill>
                <a:latin typeface="Calibri Light" panose="020F0302020204030204"/>
              </a:rPr>
              <a:t>PET </a:t>
            </a:r>
            <a:r>
              <a:rPr lang="en-GB" dirty="0" smtClean="0">
                <a:solidFill>
                  <a:srgbClr val="000000"/>
                </a:solidFill>
                <a:latin typeface="Calibri Light" panose="020F0302020204030204"/>
              </a:rPr>
              <a:t>applications a small amount of specific </a:t>
            </a:r>
            <a:r>
              <a:rPr lang="en-GB" b="1" dirty="0">
                <a:solidFill>
                  <a:srgbClr val="7030A0"/>
                </a:solidFill>
                <a:latin typeface="Calibri Light" panose="020F0302020204030204"/>
              </a:rPr>
              <a:t>radio-active pharmaceuticals </a:t>
            </a:r>
            <a:r>
              <a:rPr lang="en-GB" dirty="0" smtClean="0">
                <a:solidFill>
                  <a:srgbClr val="000000"/>
                </a:solidFill>
                <a:latin typeface="Calibri Light" panose="020F0302020204030204"/>
              </a:rPr>
              <a:t>is </a:t>
            </a:r>
            <a:r>
              <a:rPr lang="en-GB" dirty="0">
                <a:solidFill>
                  <a:srgbClr val="000000"/>
                </a:solidFill>
                <a:latin typeface="Calibri Light" panose="020F0302020204030204"/>
              </a:rPr>
              <a:t>injected into a patient. These </a:t>
            </a:r>
            <a:r>
              <a:rPr lang="en-GB" dirty="0" smtClean="0">
                <a:solidFill>
                  <a:srgbClr val="000000"/>
                </a:solidFill>
                <a:latin typeface="Calibri Light" panose="020F0302020204030204"/>
              </a:rPr>
              <a:t>pharmaceuticals spread throughout the </a:t>
            </a:r>
            <a:r>
              <a:rPr lang="en-GB" dirty="0">
                <a:solidFill>
                  <a:srgbClr val="000000"/>
                </a:solidFill>
                <a:latin typeface="Calibri Light" panose="020F0302020204030204"/>
              </a:rPr>
              <a:t>body, but especially </a:t>
            </a:r>
            <a:r>
              <a:rPr lang="en-GB" dirty="0" smtClean="0">
                <a:solidFill>
                  <a:srgbClr val="000000"/>
                </a:solidFill>
                <a:latin typeface="Calibri Light" panose="020F0302020204030204"/>
              </a:rPr>
              <a:t>concentrate in specific organs/tissues, depending on the pharmaceutical used. </a:t>
            </a:r>
            <a:endParaRPr lang="en-GB" dirty="0">
              <a:solidFill>
                <a:srgbClr val="000000"/>
              </a:solidFill>
              <a:latin typeface="Calibri Light" panose="020F0302020204030204"/>
            </a:endParaRPr>
          </a:p>
        </p:txBody>
      </p:sp>
      <p:sp>
        <p:nvSpPr>
          <p:cNvPr id="9" name="Rechthoek 8"/>
          <p:cNvSpPr/>
          <p:nvPr/>
        </p:nvSpPr>
        <p:spPr>
          <a:xfrm>
            <a:off x="4126059" y="2894158"/>
            <a:ext cx="4539377" cy="646331"/>
          </a:xfrm>
          <a:prstGeom prst="rect">
            <a:avLst/>
          </a:prstGeom>
        </p:spPr>
        <p:txBody>
          <a:bodyPr wrap="square">
            <a:spAutoFit/>
          </a:bodyPr>
          <a:lstStyle/>
          <a:p>
            <a:pPr lvl="0"/>
            <a:r>
              <a:rPr lang="en-GB" dirty="0" smtClean="0">
                <a:solidFill>
                  <a:srgbClr val="000000"/>
                </a:solidFill>
                <a:latin typeface="Calibri Light" panose="020F0302020204030204"/>
              </a:rPr>
              <a:t>In PET, the </a:t>
            </a:r>
            <a:r>
              <a:rPr lang="en-GB" dirty="0">
                <a:solidFill>
                  <a:srgbClr val="000000"/>
                </a:solidFill>
                <a:latin typeface="Calibri Light" panose="020F0302020204030204"/>
              </a:rPr>
              <a:t>radio-activity means that </a:t>
            </a:r>
            <a:r>
              <a:rPr lang="en-GB" b="1" dirty="0">
                <a:solidFill>
                  <a:srgbClr val="7030A0"/>
                </a:solidFill>
                <a:latin typeface="Calibri Light" panose="020F0302020204030204"/>
              </a:rPr>
              <a:t>positron particles </a:t>
            </a:r>
            <a:r>
              <a:rPr lang="en-GB" dirty="0">
                <a:solidFill>
                  <a:srgbClr val="000000"/>
                </a:solidFill>
                <a:latin typeface="Calibri Light" panose="020F0302020204030204"/>
              </a:rPr>
              <a:t>are </a:t>
            </a:r>
            <a:r>
              <a:rPr lang="en-GB" b="1" dirty="0">
                <a:solidFill>
                  <a:srgbClr val="7030A0"/>
                </a:solidFill>
                <a:latin typeface="Calibri Light" panose="020F0302020204030204"/>
              </a:rPr>
              <a:t>emitted</a:t>
            </a:r>
            <a:r>
              <a:rPr lang="en-GB" dirty="0">
                <a:solidFill>
                  <a:srgbClr val="000000"/>
                </a:solidFill>
                <a:latin typeface="Calibri Light" panose="020F0302020204030204"/>
              </a:rPr>
              <a:t> by these </a:t>
            </a:r>
            <a:r>
              <a:rPr lang="en-GB" dirty="0" smtClean="0">
                <a:solidFill>
                  <a:srgbClr val="000000"/>
                </a:solidFill>
                <a:latin typeface="Calibri Light" panose="020F0302020204030204"/>
              </a:rPr>
              <a:t>pharmaceuticals. </a:t>
            </a:r>
            <a:endParaRPr lang="en-GB" dirty="0">
              <a:solidFill>
                <a:srgbClr val="000000"/>
              </a:solidFill>
              <a:latin typeface="Calibri Light" panose="020F0302020204030204"/>
            </a:endParaRPr>
          </a:p>
        </p:txBody>
      </p:sp>
      <p:sp>
        <p:nvSpPr>
          <p:cNvPr id="17" name="Rechthoek 16"/>
          <p:cNvSpPr/>
          <p:nvPr/>
        </p:nvSpPr>
        <p:spPr>
          <a:xfrm>
            <a:off x="349229" y="3956253"/>
            <a:ext cx="7821103" cy="2185214"/>
          </a:xfrm>
          <a:prstGeom prst="rect">
            <a:avLst/>
          </a:prstGeom>
        </p:spPr>
        <p:txBody>
          <a:bodyPr wrap="square">
            <a:spAutoFit/>
          </a:bodyPr>
          <a:lstStyle/>
          <a:p>
            <a:pPr lvl="0"/>
            <a:r>
              <a:rPr lang="en-GB" dirty="0" smtClean="0">
                <a:solidFill>
                  <a:srgbClr val="000000"/>
                </a:solidFill>
                <a:latin typeface="Calibri Light" panose="020F0302020204030204"/>
              </a:rPr>
              <a:t>The positrons emitted from the pharmaceutical collide with free electrons in the body, get annihilated and emit 2 gamma photons in exactly opposite directions. These gamma photons are detected by the crystals in the </a:t>
            </a:r>
            <a:r>
              <a:rPr lang="en-GB" b="1" dirty="0" smtClean="0">
                <a:solidFill>
                  <a:srgbClr val="7030A0"/>
                </a:solidFill>
                <a:latin typeface="Calibri Light" panose="020F0302020204030204"/>
              </a:rPr>
              <a:t>PET scanner</a:t>
            </a:r>
            <a:r>
              <a:rPr lang="en-GB" dirty="0">
                <a:solidFill>
                  <a:srgbClr val="000000"/>
                </a:solidFill>
                <a:latin typeface="Calibri Light" panose="020F0302020204030204"/>
              </a:rPr>
              <a:t>. </a:t>
            </a:r>
            <a:r>
              <a:rPr lang="en-GB" dirty="0" smtClean="0">
                <a:solidFill>
                  <a:srgbClr val="000000"/>
                </a:solidFill>
                <a:latin typeface="Calibri Light" panose="020F0302020204030204"/>
              </a:rPr>
              <a:t>The </a:t>
            </a:r>
            <a:r>
              <a:rPr lang="en-GB" dirty="0">
                <a:solidFill>
                  <a:srgbClr val="000000"/>
                </a:solidFill>
                <a:latin typeface="Calibri Light" panose="020F0302020204030204"/>
              </a:rPr>
              <a:t>crystal is a scintillator that converts gamma photons into visible light</a:t>
            </a:r>
            <a:r>
              <a:rPr lang="en-GB" dirty="0" smtClean="0">
                <a:solidFill>
                  <a:srgbClr val="000000"/>
                </a:solidFill>
                <a:latin typeface="Calibri Light" panose="020F0302020204030204"/>
              </a:rPr>
              <a:t>. Only when two gamma photons are detected at the same time, it is counted as an ‘event’. </a:t>
            </a:r>
          </a:p>
          <a:p>
            <a:pPr lvl="0"/>
            <a:endParaRPr lang="en-GB" sz="1000" dirty="0" smtClean="0">
              <a:solidFill>
                <a:srgbClr val="000000"/>
              </a:solidFill>
              <a:latin typeface="Calibri Light" panose="020F0302020204030204"/>
            </a:endParaRPr>
          </a:p>
          <a:p>
            <a:pPr lvl="0"/>
            <a:r>
              <a:rPr lang="en-GB" dirty="0" smtClean="0">
                <a:solidFill>
                  <a:srgbClr val="000000"/>
                </a:solidFill>
                <a:latin typeface="Calibri Light" panose="020F0302020204030204"/>
              </a:rPr>
              <a:t>After collecting such events over a significant period of time (30-60 minutes), cross-sectional images are made. </a:t>
            </a:r>
            <a:endParaRPr lang="en-GB" dirty="0">
              <a:solidFill>
                <a:srgbClr val="000000"/>
              </a:solidFill>
            </a:endParaRPr>
          </a:p>
        </p:txBody>
      </p:sp>
      <p:pic>
        <p:nvPicPr>
          <p:cNvPr id="19" name="Afbeelding 18"/>
          <p:cNvPicPr>
            <a:picLocks noChangeAspect="1"/>
          </p:cNvPicPr>
          <p:nvPr/>
        </p:nvPicPr>
        <p:blipFill>
          <a:blip r:embed="rId3"/>
          <a:stretch>
            <a:fillRect/>
          </a:stretch>
        </p:blipFill>
        <p:spPr>
          <a:xfrm>
            <a:off x="8833261" y="2708265"/>
            <a:ext cx="2768625" cy="3614867"/>
          </a:xfrm>
          <a:prstGeom prst="rect">
            <a:avLst/>
          </a:prstGeom>
        </p:spPr>
      </p:pic>
    </p:spTree>
    <p:extLst>
      <p:ext uri="{BB962C8B-B14F-4D97-AF65-F5344CB8AC3E}">
        <p14:creationId xmlns:p14="http://schemas.microsoft.com/office/powerpoint/2010/main" val="23527882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t>dr. Chris R. Mol, BME, NORTEC, 2016 </a:t>
            </a:r>
            <a:endParaRPr lang="en-GB" sz="1200" dirty="0"/>
          </a:p>
        </p:txBody>
      </p:sp>
      <p:sp>
        <p:nvSpPr>
          <p:cNvPr id="2" name="Titel 1"/>
          <p:cNvSpPr>
            <a:spLocks noGrp="1"/>
          </p:cNvSpPr>
          <p:nvPr>
            <p:ph type="title" idx="4294967295"/>
          </p:nvPr>
        </p:nvSpPr>
        <p:spPr>
          <a:xfrm>
            <a:off x="476249" y="440796"/>
            <a:ext cx="9091084" cy="673629"/>
          </a:xfrm>
        </p:spPr>
        <p:txBody>
          <a:bodyPr>
            <a:normAutofit/>
          </a:bodyPr>
          <a:lstStyle/>
          <a:p>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PET use</a:t>
            </a:r>
            <a:endParaRPr lang="en-GB" sz="4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Titel 1"/>
          <p:cNvSpPr txBox="1">
            <a:spLocks/>
          </p:cNvSpPr>
          <p:nvPr/>
        </p:nvSpPr>
        <p:spPr>
          <a:xfrm>
            <a:off x="8255001" y="6443133"/>
            <a:ext cx="3925146" cy="35009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GB" sz="2000" b="1" kern="0" dirty="0" smtClean="0">
                <a:solidFill>
                  <a:srgbClr val="2E74B5"/>
                </a:solidFill>
                <a:latin typeface="Calibri Light" panose="020F0302020204030204" pitchFamily="34" charset="0"/>
                <a:cs typeface="Times New Roman" panose="02020603050405020304" pitchFamily="18" charset="0"/>
              </a:rPr>
              <a:t>High-end Medical Imaging</a:t>
            </a:r>
            <a:endParaRPr lang="en-GB" sz="2000" b="1" kern="0" dirty="0">
              <a:solidFill>
                <a:srgbClr val="2E74B5"/>
              </a:solidFill>
              <a:latin typeface="Calibri Light" panose="020F0302020204030204" pitchFamily="34" charset="0"/>
              <a:cs typeface="Times New Roman" panose="02020603050405020304" pitchFamily="18" charset="0"/>
            </a:endParaRPr>
          </a:p>
        </p:txBody>
      </p:sp>
      <p:cxnSp>
        <p:nvCxnSpPr>
          <p:cNvPr id="11" name="Rechte verbindingslijn 10"/>
          <p:cNvCxnSpPr/>
          <p:nvPr/>
        </p:nvCxnSpPr>
        <p:spPr>
          <a:xfrm flipV="1">
            <a:off x="467704" y="1265846"/>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35104" y="6458001"/>
            <a:ext cx="377026" cy="369332"/>
          </a:xfrm>
          <a:prstGeom prst="rect">
            <a:avLst/>
          </a:prstGeom>
          <a:noFill/>
        </p:spPr>
        <p:txBody>
          <a:bodyPr wrap="none" rtlCol="0">
            <a:spAutoFit/>
          </a:bodyPr>
          <a:lstStyle/>
          <a:p>
            <a:r>
              <a:rPr lang="en-US" dirty="0" smtClean="0"/>
              <a:t>©</a:t>
            </a:r>
            <a:endParaRPr lang="en-US" dirty="0"/>
          </a:p>
        </p:txBody>
      </p:sp>
      <p:sp>
        <p:nvSpPr>
          <p:cNvPr id="7" name="Rechthoek 6"/>
          <p:cNvSpPr/>
          <p:nvPr/>
        </p:nvSpPr>
        <p:spPr>
          <a:xfrm>
            <a:off x="416402" y="2664726"/>
            <a:ext cx="5518652" cy="646331"/>
          </a:xfrm>
          <a:prstGeom prst="rect">
            <a:avLst/>
          </a:prstGeom>
        </p:spPr>
        <p:txBody>
          <a:bodyPr wrap="square">
            <a:spAutoFit/>
          </a:bodyPr>
          <a:lstStyle/>
          <a:p>
            <a:pPr lvl="0"/>
            <a:r>
              <a:rPr lang="en-GB" dirty="0" smtClean="0">
                <a:solidFill>
                  <a:srgbClr val="000000"/>
                </a:solidFill>
                <a:latin typeface="Calibri Light" panose="020F0302020204030204"/>
              </a:rPr>
              <a:t>PET </a:t>
            </a:r>
            <a:r>
              <a:rPr lang="en-GB" dirty="0">
                <a:solidFill>
                  <a:srgbClr val="000000"/>
                </a:solidFill>
                <a:latin typeface="Calibri Light" panose="020F0302020204030204"/>
              </a:rPr>
              <a:t>can </a:t>
            </a:r>
            <a:r>
              <a:rPr lang="en-GB" dirty="0" smtClean="0">
                <a:solidFill>
                  <a:srgbClr val="000000"/>
                </a:solidFill>
                <a:latin typeface="Calibri Light" panose="020F0302020204030204"/>
              </a:rPr>
              <a:t>often </a:t>
            </a:r>
            <a:r>
              <a:rPr lang="en-GB" b="1" dirty="0" smtClean="0">
                <a:solidFill>
                  <a:srgbClr val="7030A0"/>
                </a:solidFill>
                <a:latin typeface="Calibri Light" panose="020F0302020204030204"/>
              </a:rPr>
              <a:t>detect disease </a:t>
            </a:r>
            <a:r>
              <a:rPr lang="en-GB" dirty="0" smtClean="0">
                <a:solidFill>
                  <a:srgbClr val="000000"/>
                </a:solidFill>
                <a:latin typeface="Calibri Light" panose="020F0302020204030204"/>
              </a:rPr>
              <a:t>early, compared to MR &amp; CT. It is also used to </a:t>
            </a:r>
            <a:r>
              <a:rPr lang="en-GB" dirty="0">
                <a:solidFill>
                  <a:srgbClr val="000000"/>
                </a:solidFill>
                <a:latin typeface="Calibri Light" panose="020F0302020204030204"/>
              </a:rPr>
              <a:t>measure </a:t>
            </a:r>
            <a:r>
              <a:rPr lang="en-GB" dirty="0" smtClean="0">
                <a:solidFill>
                  <a:srgbClr val="000000"/>
                </a:solidFill>
                <a:latin typeface="Calibri Light" panose="020F0302020204030204"/>
              </a:rPr>
              <a:t>the </a:t>
            </a:r>
            <a:r>
              <a:rPr lang="en-GB" b="1" dirty="0" smtClean="0">
                <a:solidFill>
                  <a:srgbClr val="7030A0"/>
                </a:solidFill>
                <a:latin typeface="Calibri Light" panose="020F0302020204030204"/>
              </a:rPr>
              <a:t>effectiveness of therapy</a:t>
            </a:r>
            <a:r>
              <a:rPr lang="en-GB" dirty="0" smtClean="0">
                <a:solidFill>
                  <a:srgbClr val="000000"/>
                </a:solidFill>
                <a:latin typeface="Calibri Light" panose="020F0302020204030204"/>
              </a:rPr>
              <a:t>. </a:t>
            </a:r>
          </a:p>
        </p:txBody>
      </p:sp>
      <p:sp>
        <p:nvSpPr>
          <p:cNvPr id="16" name="Rechthoek 15"/>
          <p:cNvSpPr/>
          <p:nvPr/>
        </p:nvSpPr>
        <p:spPr>
          <a:xfrm>
            <a:off x="412129" y="3528385"/>
            <a:ext cx="5416103" cy="923330"/>
          </a:xfrm>
          <a:prstGeom prst="rect">
            <a:avLst/>
          </a:prstGeom>
        </p:spPr>
        <p:txBody>
          <a:bodyPr wrap="square">
            <a:spAutoFit/>
          </a:bodyPr>
          <a:lstStyle/>
          <a:p>
            <a:pPr lvl="0"/>
            <a:r>
              <a:rPr lang="en-GB" dirty="0" smtClean="0">
                <a:solidFill>
                  <a:srgbClr val="000000"/>
                </a:solidFill>
                <a:latin typeface="Calibri Light" panose="020F0302020204030204"/>
              </a:rPr>
              <a:t>The </a:t>
            </a:r>
            <a:r>
              <a:rPr lang="en-GB" b="1" dirty="0" smtClean="0">
                <a:solidFill>
                  <a:srgbClr val="7030A0"/>
                </a:solidFill>
                <a:latin typeface="Calibri Light" panose="020F0302020204030204"/>
              </a:rPr>
              <a:t>spatial resolution </a:t>
            </a:r>
            <a:r>
              <a:rPr lang="en-GB" dirty="0" smtClean="0">
                <a:solidFill>
                  <a:srgbClr val="000000"/>
                </a:solidFill>
                <a:latin typeface="Calibri Light" panose="020F0302020204030204"/>
              </a:rPr>
              <a:t>of PET images is much lower than that of CT or MR. This is because the amount of injected radioactive drugs is limited for patient safety.  </a:t>
            </a:r>
            <a:endParaRPr lang="en-GB" dirty="0">
              <a:solidFill>
                <a:srgbClr val="000000"/>
              </a:solidFill>
            </a:endParaRPr>
          </a:p>
        </p:txBody>
      </p:sp>
      <p:sp>
        <p:nvSpPr>
          <p:cNvPr id="12" name="Rechthoek 11"/>
          <p:cNvSpPr/>
          <p:nvPr/>
        </p:nvSpPr>
        <p:spPr>
          <a:xfrm>
            <a:off x="412129" y="5665039"/>
            <a:ext cx="5795113" cy="369332"/>
          </a:xfrm>
          <a:prstGeom prst="rect">
            <a:avLst/>
          </a:prstGeom>
        </p:spPr>
        <p:txBody>
          <a:bodyPr wrap="none">
            <a:spAutoFit/>
          </a:bodyPr>
          <a:lstStyle/>
          <a:p>
            <a:pPr lvl="0"/>
            <a:r>
              <a:rPr lang="en-GB" dirty="0" smtClean="0">
                <a:solidFill>
                  <a:srgbClr val="000000"/>
                </a:solidFill>
                <a:latin typeface="Calibri Light" panose="020F0302020204030204"/>
              </a:rPr>
              <a:t>PET is used especially in </a:t>
            </a:r>
            <a:r>
              <a:rPr lang="en-GB" dirty="0">
                <a:solidFill>
                  <a:srgbClr val="000000"/>
                </a:solidFill>
                <a:latin typeface="Calibri Light" panose="020F0302020204030204"/>
              </a:rPr>
              <a:t>cardiology, neurology, and </a:t>
            </a:r>
            <a:r>
              <a:rPr lang="en-GB" dirty="0" smtClean="0">
                <a:solidFill>
                  <a:srgbClr val="000000"/>
                </a:solidFill>
                <a:latin typeface="Calibri Light" panose="020F0302020204030204"/>
              </a:rPr>
              <a:t>oncology.</a:t>
            </a:r>
            <a:endParaRPr lang="en-GB" dirty="0">
              <a:solidFill>
                <a:srgbClr val="000000"/>
              </a:solidFill>
              <a:latin typeface="Calibri Light" panose="020F0302020204030204"/>
            </a:endParaRPr>
          </a:p>
        </p:txBody>
      </p:sp>
      <p:sp>
        <p:nvSpPr>
          <p:cNvPr id="18" name="Rechthoek 17"/>
          <p:cNvSpPr/>
          <p:nvPr/>
        </p:nvSpPr>
        <p:spPr>
          <a:xfrm>
            <a:off x="412129" y="1449768"/>
            <a:ext cx="5416103" cy="923330"/>
          </a:xfrm>
          <a:prstGeom prst="rect">
            <a:avLst/>
          </a:prstGeom>
        </p:spPr>
        <p:txBody>
          <a:bodyPr wrap="square">
            <a:spAutoFit/>
          </a:bodyPr>
          <a:lstStyle/>
          <a:p>
            <a:pPr lvl="0"/>
            <a:r>
              <a:rPr lang="en-GB" dirty="0" smtClean="0">
                <a:solidFill>
                  <a:srgbClr val="000000"/>
                </a:solidFill>
                <a:latin typeface="Calibri Light" panose="020F0302020204030204"/>
              </a:rPr>
              <a:t>PET </a:t>
            </a:r>
            <a:r>
              <a:rPr lang="en-GB" dirty="0">
                <a:solidFill>
                  <a:srgbClr val="000000"/>
                </a:solidFill>
                <a:latin typeface="Calibri Light" panose="020F0302020204030204"/>
              </a:rPr>
              <a:t>images do not indicate </a:t>
            </a:r>
            <a:r>
              <a:rPr lang="en-GB" b="1" dirty="0">
                <a:solidFill>
                  <a:srgbClr val="7030A0"/>
                </a:solidFill>
                <a:latin typeface="Calibri Light" panose="020F0302020204030204"/>
              </a:rPr>
              <a:t>anatomy</a:t>
            </a:r>
            <a:r>
              <a:rPr lang="en-GB" dirty="0">
                <a:solidFill>
                  <a:srgbClr val="000000"/>
                </a:solidFill>
                <a:latin typeface="Calibri Light" panose="020F0302020204030204"/>
              </a:rPr>
              <a:t> of the </a:t>
            </a:r>
            <a:r>
              <a:rPr lang="en-GB" dirty="0" smtClean="0">
                <a:solidFill>
                  <a:srgbClr val="000000"/>
                </a:solidFill>
                <a:latin typeface="Calibri Light" panose="020F0302020204030204"/>
              </a:rPr>
              <a:t>body, as </a:t>
            </a:r>
            <a:r>
              <a:rPr lang="en-GB" dirty="0">
                <a:solidFill>
                  <a:srgbClr val="000000"/>
                </a:solidFill>
                <a:latin typeface="Calibri Light" panose="020F0302020204030204"/>
              </a:rPr>
              <a:t>CT and </a:t>
            </a:r>
            <a:r>
              <a:rPr lang="en-GB" dirty="0" smtClean="0">
                <a:solidFill>
                  <a:srgbClr val="000000"/>
                </a:solidFill>
                <a:latin typeface="Calibri Light" panose="020F0302020204030204"/>
              </a:rPr>
              <a:t>MR, but (bio-chemical) </a:t>
            </a:r>
            <a:r>
              <a:rPr lang="en-GB" b="1" dirty="0" smtClean="0">
                <a:solidFill>
                  <a:srgbClr val="7030A0"/>
                </a:solidFill>
                <a:latin typeface="Calibri Light" panose="020F0302020204030204"/>
              </a:rPr>
              <a:t>activity</a:t>
            </a:r>
            <a:r>
              <a:rPr lang="en-GB" dirty="0" smtClean="0">
                <a:solidFill>
                  <a:srgbClr val="000000"/>
                </a:solidFill>
                <a:latin typeface="Calibri Light" panose="020F0302020204030204"/>
              </a:rPr>
              <a:t>. </a:t>
            </a:r>
            <a:r>
              <a:rPr lang="en-GB" dirty="0">
                <a:solidFill>
                  <a:srgbClr val="000000"/>
                </a:solidFill>
                <a:latin typeface="Calibri Light" panose="020F0302020204030204"/>
              </a:rPr>
              <a:t>This gives </a:t>
            </a:r>
            <a:r>
              <a:rPr lang="en-GB" dirty="0" smtClean="0">
                <a:solidFill>
                  <a:srgbClr val="000000"/>
                </a:solidFill>
                <a:latin typeface="Calibri Light" panose="020F0302020204030204"/>
              </a:rPr>
              <a:t>different </a:t>
            </a:r>
            <a:r>
              <a:rPr lang="en-GB" dirty="0">
                <a:solidFill>
                  <a:srgbClr val="000000"/>
                </a:solidFill>
                <a:latin typeface="Calibri Light" panose="020F0302020204030204"/>
              </a:rPr>
              <a:t>information which </a:t>
            </a:r>
            <a:r>
              <a:rPr lang="en-GB" dirty="0" smtClean="0">
                <a:solidFill>
                  <a:srgbClr val="000000"/>
                </a:solidFill>
                <a:latin typeface="Calibri Light" panose="020F0302020204030204"/>
              </a:rPr>
              <a:t>is used to diagnose a </a:t>
            </a:r>
            <a:r>
              <a:rPr lang="en-GB" dirty="0">
                <a:solidFill>
                  <a:srgbClr val="000000"/>
                </a:solidFill>
                <a:latin typeface="Calibri Light" panose="020F0302020204030204"/>
              </a:rPr>
              <a:t>patient</a:t>
            </a:r>
            <a:r>
              <a:rPr lang="en-GB" dirty="0" smtClean="0">
                <a:solidFill>
                  <a:srgbClr val="000000"/>
                </a:solidFill>
                <a:latin typeface="Calibri Light" panose="020F0302020204030204"/>
              </a:rPr>
              <a:t>.</a:t>
            </a:r>
            <a:endParaRPr lang="en-GB" dirty="0">
              <a:solidFill>
                <a:srgbClr val="000000"/>
              </a:solidFill>
            </a:endParaRPr>
          </a:p>
        </p:txBody>
      </p:sp>
      <p:sp>
        <p:nvSpPr>
          <p:cNvPr id="19" name="Rechthoek 18"/>
          <p:cNvSpPr/>
          <p:nvPr/>
        </p:nvSpPr>
        <p:spPr>
          <a:xfrm>
            <a:off x="467704" y="3556109"/>
            <a:ext cx="6099766" cy="369332"/>
          </a:xfrm>
          <a:prstGeom prst="rect">
            <a:avLst/>
          </a:prstGeom>
        </p:spPr>
        <p:txBody>
          <a:bodyPr wrap="square">
            <a:spAutoFit/>
          </a:bodyPr>
          <a:lstStyle/>
          <a:p>
            <a:pPr lvl="0"/>
            <a:endParaRPr lang="en-GB" dirty="0">
              <a:solidFill>
                <a:srgbClr val="000000"/>
              </a:solidFill>
            </a:endParaRPr>
          </a:p>
        </p:txBody>
      </p:sp>
      <p:pic>
        <p:nvPicPr>
          <p:cNvPr id="20" name="Afbeelding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01867" y="904596"/>
            <a:ext cx="4917875" cy="2323364"/>
          </a:xfrm>
          <a:prstGeom prst="rect">
            <a:avLst/>
          </a:prstGeom>
        </p:spPr>
      </p:pic>
      <p:sp>
        <p:nvSpPr>
          <p:cNvPr id="13" name="Rechthoek 12"/>
          <p:cNvSpPr/>
          <p:nvPr/>
        </p:nvSpPr>
        <p:spPr>
          <a:xfrm>
            <a:off x="373673" y="4596712"/>
            <a:ext cx="5604110" cy="923330"/>
          </a:xfrm>
          <a:prstGeom prst="rect">
            <a:avLst/>
          </a:prstGeom>
        </p:spPr>
        <p:txBody>
          <a:bodyPr wrap="square">
            <a:spAutoFit/>
          </a:bodyPr>
          <a:lstStyle/>
          <a:p>
            <a:pPr lvl="0"/>
            <a:r>
              <a:rPr lang="en-GB" dirty="0">
                <a:solidFill>
                  <a:srgbClr val="000000"/>
                </a:solidFill>
                <a:latin typeface="Calibri Light" panose="020F0302020204030204"/>
              </a:rPr>
              <a:t>PET images can be used in combination with CT or MRI images to view both anatomy and function. </a:t>
            </a:r>
            <a:r>
              <a:rPr lang="en-GB" dirty="0" smtClean="0">
                <a:solidFill>
                  <a:srgbClr val="000000"/>
                </a:solidFill>
                <a:latin typeface="Calibri Light" panose="020F0302020204030204"/>
              </a:rPr>
              <a:t>This helps to locate e.g. the tumour in the anatomy. </a:t>
            </a:r>
            <a:endParaRPr lang="en-GB" dirty="0">
              <a:solidFill>
                <a:srgbClr val="000000"/>
              </a:solidFill>
              <a:latin typeface="Calibri Light" panose="020F0302020204030204"/>
            </a:endParaRPr>
          </a:p>
        </p:txBody>
      </p:sp>
      <p:pic>
        <p:nvPicPr>
          <p:cNvPr id="22" name="Afbeelding 2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03822" y="3423135"/>
            <a:ext cx="2698582" cy="2150619"/>
          </a:xfrm>
          <a:prstGeom prst="rect">
            <a:avLst/>
          </a:prstGeom>
        </p:spPr>
      </p:pic>
      <p:sp>
        <p:nvSpPr>
          <p:cNvPr id="24" name="Rechthoek 23"/>
          <p:cNvSpPr/>
          <p:nvPr/>
        </p:nvSpPr>
        <p:spPr>
          <a:xfrm>
            <a:off x="6267057" y="5685278"/>
            <a:ext cx="5387501" cy="646331"/>
          </a:xfrm>
          <a:prstGeom prst="rect">
            <a:avLst/>
          </a:prstGeom>
        </p:spPr>
        <p:txBody>
          <a:bodyPr wrap="none">
            <a:spAutoFit/>
          </a:bodyPr>
          <a:lstStyle/>
          <a:p>
            <a:pPr algn="ctr"/>
            <a:r>
              <a:rPr lang="en-GB" b="1" i="1" dirty="0" smtClean="0">
                <a:solidFill>
                  <a:srgbClr val="000000"/>
                </a:solidFill>
                <a:latin typeface="Calibri Light" panose="020F0302020204030204"/>
              </a:rPr>
              <a:t>PET/CT images: </a:t>
            </a:r>
          </a:p>
          <a:p>
            <a:pPr algn="ctr"/>
            <a:r>
              <a:rPr lang="en-GB" b="1" i="1" dirty="0" smtClean="0">
                <a:solidFill>
                  <a:srgbClr val="000000"/>
                </a:solidFill>
                <a:latin typeface="Calibri Light" panose="020F0302020204030204"/>
              </a:rPr>
              <a:t>CT is used to show the detailed location of the PET signals</a:t>
            </a:r>
            <a:endParaRPr lang="en-GB" b="1" i="1" dirty="0"/>
          </a:p>
        </p:txBody>
      </p:sp>
      <p:sp>
        <p:nvSpPr>
          <p:cNvPr id="25" name="Rechthoek 24"/>
          <p:cNvSpPr/>
          <p:nvPr/>
        </p:nvSpPr>
        <p:spPr>
          <a:xfrm>
            <a:off x="6930888" y="317181"/>
            <a:ext cx="4153253" cy="369332"/>
          </a:xfrm>
          <a:prstGeom prst="rect">
            <a:avLst/>
          </a:prstGeom>
        </p:spPr>
        <p:txBody>
          <a:bodyPr wrap="none">
            <a:spAutoFit/>
          </a:bodyPr>
          <a:lstStyle/>
          <a:p>
            <a:r>
              <a:rPr lang="en-GB" b="1" i="1" dirty="0" smtClean="0">
                <a:solidFill>
                  <a:srgbClr val="000000"/>
                </a:solidFill>
                <a:latin typeface="Calibri Light" panose="020F0302020204030204"/>
              </a:rPr>
              <a:t>PET images of the brain in different patients</a:t>
            </a:r>
            <a:endParaRPr lang="en-GB" b="1" i="1" dirty="0"/>
          </a:p>
        </p:txBody>
      </p:sp>
      <p:pic>
        <p:nvPicPr>
          <p:cNvPr id="26" name="Afbeelding 25"/>
          <p:cNvPicPr>
            <a:picLocks noChangeAspect="1"/>
          </p:cNvPicPr>
          <p:nvPr/>
        </p:nvPicPr>
        <p:blipFill rotWithShape="1">
          <a:blip r:embed="rId4" cstate="screen">
            <a:extLst>
              <a:ext uri="{28A0092B-C50C-407E-A947-70E740481C1C}">
                <a14:useLocalDpi xmlns:a14="http://schemas.microsoft.com/office/drawing/2010/main"/>
              </a:ext>
            </a:extLst>
          </a:blip>
          <a:srcRect l="46191" r="9144"/>
          <a:stretch/>
        </p:blipFill>
        <p:spPr>
          <a:xfrm>
            <a:off x="6501867" y="3419536"/>
            <a:ext cx="1891987" cy="2157818"/>
          </a:xfrm>
          <a:prstGeom prst="rect">
            <a:avLst/>
          </a:prstGeom>
        </p:spPr>
      </p:pic>
      <p:sp>
        <p:nvSpPr>
          <p:cNvPr id="27" name="PIJL-RECHTS 26"/>
          <p:cNvSpPr/>
          <p:nvPr/>
        </p:nvSpPr>
        <p:spPr>
          <a:xfrm>
            <a:off x="4110392" y="5253403"/>
            <a:ext cx="2247679" cy="1475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13450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t>dr. Chris R. Mol, BME, NORTEC, 2016 </a:t>
            </a:r>
            <a:endParaRPr lang="en-GB" sz="1200" dirty="0"/>
          </a:p>
        </p:txBody>
      </p:sp>
      <p:sp>
        <p:nvSpPr>
          <p:cNvPr id="2" name="Titel 1"/>
          <p:cNvSpPr>
            <a:spLocks noGrp="1"/>
          </p:cNvSpPr>
          <p:nvPr>
            <p:ph type="title" idx="4294967295"/>
          </p:nvPr>
        </p:nvSpPr>
        <p:spPr>
          <a:xfrm>
            <a:off x="476249" y="440796"/>
            <a:ext cx="10188902" cy="673629"/>
          </a:xfrm>
        </p:spPr>
        <p:txBody>
          <a:bodyPr>
            <a:normAutofit/>
          </a:bodyPr>
          <a:lstStyle/>
          <a:p>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PET </a:t>
            </a:r>
            <a:r>
              <a:rPr lang="en-GB" sz="4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production of </a:t>
            </a:r>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pharmaceuticals: the cyclotron</a:t>
            </a:r>
            <a:endParaRPr lang="en-GB" sz="4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Titel 1"/>
          <p:cNvSpPr txBox="1">
            <a:spLocks/>
          </p:cNvSpPr>
          <p:nvPr/>
        </p:nvSpPr>
        <p:spPr>
          <a:xfrm>
            <a:off x="8255001" y="6443133"/>
            <a:ext cx="3925146" cy="35009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GB" sz="2000" b="1" kern="0" dirty="0" smtClean="0">
                <a:solidFill>
                  <a:srgbClr val="2E74B5"/>
                </a:solidFill>
                <a:latin typeface="Calibri Light" panose="020F0302020204030204" pitchFamily="34" charset="0"/>
                <a:cs typeface="Times New Roman" panose="02020603050405020304" pitchFamily="18" charset="0"/>
              </a:rPr>
              <a:t>High-end Medical Imaging</a:t>
            </a:r>
            <a:endParaRPr lang="en-GB" sz="2000" b="1" kern="0" dirty="0">
              <a:solidFill>
                <a:srgbClr val="2E74B5"/>
              </a:solidFill>
              <a:latin typeface="Calibri Light" panose="020F0302020204030204" pitchFamily="34" charset="0"/>
              <a:cs typeface="Times New Roman" panose="02020603050405020304" pitchFamily="18" charset="0"/>
            </a:endParaRPr>
          </a:p>
        </p:txBody>
      </p:sp>
      <p:cxnSp>
        <p:nvCxnSpPr>
          <p:cNvPr id="11" name="Rechte verbindingslijn 10"/>
          <p:cNvCxnSpPr/>
          <p:nvPr/>
        </p:nvCxnSpPr>
        <p:spPr>
          <a:xfrm flipV="1">
            <a:off x="467704" y="1265846"/>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35104" y="6458001"/>
            <a:ext cx="377026" cy="369332"/>
          </a:xfrm>
          <a:prstGeom prst="rect">
            <a:avLst/>
          </a:prstGeom>
          <a:noFill/>
        </p:spPr>
        <p:txBody>
          <a:bodyPr wrap="none" rtlCol="0">
            <a:spAutoFit/>
          </a:bodyPr>
          <a:lstStyle/>
          <a:p>
            <a:r>
              <a:rPr lang="en-US" dirty="0" smtClean="0"/>
              <a:t>©</a:t>
            </a:r>
            <a:endParaRPr lang="en-US" dirty="0"/>
          </a:p>
        </p:txBody>
      </p:sp>
      <p:sp>
        <p:nvSpPr>
          <p:cNvPr id="16" name="Rechthoek 15"/>
          <p:cNvSpPr/>
          <p:nvPr/>
        </p:nvSpPr>
        <p:spPr>
          <a:xfrm>
            <a:off x="2947736" y="4052950"/>
            <a:ext cx="8325854" cy="923330"/>
          </a:xfrm>
          <a:prstGeom prst="rect">
            <a:avLst/>
          </a:prstGeom>
        </p:spPr>
        <p:txBody>
          <a:bodyPr wrap="square">
            <a:spAutoFit/>
          </a:bodyPr>
          <a:lstStyle/>
          <a:p>
            <a:pPr lvl="0"/>
            <a:r>
              <a:rPr lang="en-GB" dirty="0" smtClean="0">
                <a:solidFill>
                  <a:srgbClr val="000000"/>
                </a:solidFill>
                <a:latin typeface="Calibri Light" panose="020F0302020204030204"/>
              </a:rPr>
              <a:t>Thus</a:t>
            </a:r>
            <a:r>
              <a:rPr lang="en-GB" dirty="0">
                <a:solidFill>
                  <a:srgbClr val="000000"/>
                </a:solidFill>
                <a:latin typeface="Calibri Light" panose="020F0302020204030204"/>
              </a:rPr>
              <a:t>, the particles gain energy and are smashed against a </a:t>
            </a:r>
            <a:r>
              <a:rPr lang="en-GB" b="1" dirty="0">
                <a:solidFill>
                  <a:srgbClr val="7030A0"/>
                </a:solidFill>
                <a:latin typeface="Calibri Light" panose="020F0302020204030204"/>
              </a:rPr>
              <a:t>target</a:t>
            </a:r>
            <a:r>
              <a:rPr lang="en-GB" dirty="0">
                <a:solidFill>
                  <a:srgbClr val="000000"/>
                </a:solidFill>
                <a:latin typeface="Calibri Light" panose="020F0302020204030204"/>
              </a:rPr>
              <a:t> at nearly the speed of light. The atoms of a substance placed in this target are transformed by this bombardment into </a:t>
            </a:r>
            <a:r>
              <a:rPr lang="en-GB" b="1" dirty="0">
                <a:solidFill>
                  <a:srgbClr val="7030A0"/>
                </a:solidFill>
                <a:latin typeface="Calibri Light" panose="020F0302020204030204"/>
              </a:rPr>
              <a:t>radioactive, unstable </a:t>
            </a:r>
            <a:r>
              <a:rPr lang="en-GB" b="1" dirty="0" smtClean="0">
                <a:solidFill>
                  <a:srgbClr val="7030A0"/>
                </a:solidFill>
                <a:latin typeface="Calibri Light" panose="020F0302020204030204"/>
              </a:rPr>
              <a:t>materials</a:t>
            </a:r>
            <a:r>
              <a:rPr lang="en-GB" dirty="0" smtClean="0">
                <a:solidFill>
                  <a:srgbClr val="000000"/>
                </a:solidFill>
                <a:latin typeface="Calibri Light" panose="020F0302020204030204"/>
              </a:rPr>
              <a:t> </a:t>
            </a:r>
            <a:r>
              <a:rPr lang="en-GB" dirty="0">
                <a:solidFill>
                  <a:srgbClr val="000000"/>
                </a:solidFill>
                <a:latin typeface="Calibri Light" panose="020F0302020204030204"/>
              </a:rPr>
              <a:t>by means of a nuclear reaction.</a:t>
            </a:r>
          </a:p>
        </p:txBody>
      </p:sp>
      <p:pic>
        <p:nvPicPr>
          <p:cNvPr id="4" name="Afbeelding 3"/>
          <p:cNvPicPr>
            <a:picLocks noChangeAspect="1"/>
          </p:cNvPicPr>
          <p:nvPr/>
        </p:nvPicPr>
        <p:blipFill>
          <a:blip r:embed="rId2"/>
          <a:stretch>
            <a:fillRect/>
          </a:stretch>
        </p:blipFill>
        <p:spPr>
          <a:xfrm>
            <a:off x="7760368" y="1339438"/>
            <a:ext cx="3642036" cy="2513405"/>
          </a:xfrm>
          <a:prstGeom prst="rect">
            <a:avLst/>
          </a:prstGeom>
        </p:spPr>
      </p:pic>
      <p:sp>
        <p:nvSpPr>
          <p:cNvPr id="5" name="Rechthoek 4"/>
          <p:cNvSpPr/>
          <p:nvPr/>
        </p:nvSpPr>
        <p:spPr>
          <a:xfrm>
            <a:off x="343763" y="1356763"/>
            <a:ext cx="6935341" cy="1477328"/>
          </a:xfrm>
          <a:prstGeom prst="rect">
            <a:avLst/>
          </a:prstGeom>
        </p:spPr>
        <p:txBody>
          <a:bodyPr wrap="square">
            <a:spAutoFit/>
          </a:bodyPr>
          <a:lstStyle/>
          <a:p>
            <a:r>
              <a:rPr lang="en-GB" dirty="0" smtClean="0">
                <a:solidFill>
                  <a:srgbClr val="000000"/>
                </a:solidFill>
                <a:latin typeface="Calibri Light" panose="020F0302020204030204"/>
              </a:rPr>
              <a:t>The </a:t>
            </a:r>
            <a:r>
              <a:rPr lang="en-GB" b="1" dirty="0" smtClean="0">
                <a:solidFill>
                  <a:srgbClr val="7030A0"/>
                </a:solidFill>
                <a:latin typeface="Calibri Light" panose="020F0302020204030204"/>
              </a:rPr>
              <a:t>radio-active pharmaceuticals </a:t>
            </a:r>
            <a:r>
              <a:rPr lang="en-GB" dirty="0" smtClean="0">
                <a:solidFill>
                  <a:srgbClr val="000000"/>
                </a:solidFill>
                <a:latin typeface="Calibri Light" panose="020F0302020204030204"/>
              </a:rPr>
              <a:t>required for PET scanning need to be produced in or very close to the hospital. The reason for this is that the radio-activity decays in a few hours (in order to be effective for the imaging) and long transport times would lose much of the radio-activity. Such production is done with a </a:t>
            </a:r>
            <a:r>
              <a:rPr lang="en-GB" b="1" dirty="0" smtClean="0">
                <a:solidFill>
                  <a:srgbClr val="7030A0"/>
                </a:solidFill>
                <a:latin typeface="Calibri Light" panose="020F0302020204030204"/>
              </a:rPr>
              <a:t>cyclotron</a:t>
            </a:r>
            <a:r>
              <a:rPr lang="en-GB" dirty="0" smtClean="0">
                <a:solidFill>
                  <a:srgbClr val="000000"/>
                </a:solidFill>
                <a:latin typeface="Calibri Light" panose="020F0302020204030204"/>
              </a:rPr>
              <a:t>. </a:t>
            </a:r>
            <a:endParaRPr lang="en-GB" dirty="0"/>
          </a:p>
        </p:txBody>
      </p:sp>
      <p:sp>
        <p:nvSpPr>
          <p:cNvPr id="8" name="Rechthoek 7"/>
          <p:cNvSpPr/>
          <p:nvPr/>
        </p:nvSpPr>
        <p:spPr>
          <a:xfrm>
            <a:off x="5806270" y="5533367"/>
            <a:ext cx="5467320" cy="646331"/>
          </a:xfrm>
          <a:prstGeom prst="rect">
            <a:avLst/>
          </a:prstGeom>
        </p:spPr>
        <p:txBody>
          <a:bodyPr wrap="square">
            <a:spAutoFit/>
          </a:bodyPr>
          <a:lstStyle/>
          <a:p>
            <a:pPr algn="ctr"/>
            <a:r>
              <a:rPr lang="en-GB" dirty="0">
                <a:solidFill>
                  <a:srgbClr val="000000"/>
                </a:solidFill>
                <a:latin typeface="Calibri Light" panose="020F0302020204030204"/>
              </a:rPr>
              <a:t>There are over 1200 cyclotrons used in nuclear medicine worldwide for the production of radionuclides</a:t>
            </a:r>
          </a:p>
        </p:txBody>
      </p:sp>
      <p:pic>
        <p:nvPicPr>
          <p:cNvPr id="9218" name="Picture 2" descr="https://upload.wikimedia.org/wikipedia/commons/thumb/8/8e/Zyklotron_Prinzipskizze02.svg/220px-Zyklotron_Prinzipskizze02.sv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2130" y="4027048"/>
            <a:ext cx="2095500" cy="2152650"/>
          </a:xfrm>
          <a:prstGeom prst="rect">
            <a:avLst/>
          </a:prstGeom>
          <a:noFill/>
          <a:extLst>
            <a:ext uri="{909E8E84-426E-40DD-AFC4-6F175D3DCCD1}">
              <a14:hiddenFill xmlns:a14="http://schemas.microsoft.com/office/drawing/2010/main">
                <a:solidFill>
                  <a:srgbClr val="FFFFFF"/>
                </a:solidFill>
              </a14:hiddenFill>
            </a:ext>
          </a:extLst>
        </p:spPr>
      </p:pic>
      <p:sp>
        <p:nvSpPr>
          <p:cNvPr id="10" name="Rechthoek 9"/>
          <p:cNvSpPr/>
          <p:nvPr/>
        </p:nvSpPr>
        <p:spPr>
          <a:xfrm>
            <a:off x="343764" y="2826719"/>
            <a:ext cx="7079720" cy="1200329"/>
          </a:xfrm>
          <a:prstGeom prst="rect">
            <a:avLst/>
          </a:prstGeom>
        </p:spPr>
        <p:txBody>
          <a:bodyPr wrap="square">
            <a:spAutoFit/>
          </a:bodyPr>
          <a:lstStyle/>
          <a:p>
            <a:r>
              <a:rPr lang="en-GB" dirty="0">
                <a:solidFill>
                  <a:srgbClr val="000000"/>
                </a:solidFill>
                <a:latin typeface="Calibri Light" panose="020F0302020204030204"/>
              </a:rPr>
              <a:t>A cyclotron is an </a:t>
            </a:r>
            <a:r>
              <a:rPr lang="en-GB" b="1" dirty="0">
                <a:solidFill>
                  <a:srgbClr val="7030A0"/>
                </a:solidFill>
                <a:latin typeface="Calibri Light" panose="020F0302020204030204"/>
              </a:rPr>
              <a:t>accelerator</a:t>
            </a:r>
            <a:r>
              <a:rPr lang="en-GB" dirty="0">
                <a:solidFill>
                  <a:srgbClr val="000000"/>
                </a:solidFill>
                <a:latin typeface="Calibri Light" panose="020F0302020204030204"/>
              </a:rPr>
              <a:t> of subatomic particles. It produces a large quantity of protons (heavy particles with an electrical positive charge) and </a:t>
            </a:r>
            <a:r>
              <a:rPr lang="en-GB" dirty="0" smtClean="0">
                <a:solidFill>
                  <a:srgbClr val="000000"/>
                </a:solidFill>
                <a:latin typeface="Calibri Light" panose="020F0302020204030204"/>
              </a:rPr>
              <a:t>gets </a:t>
            </a:r>
            <a:r>
              <a:rPr lang="en-GB" dirty="0">
                <a:solidFill>
                  <a:srgbClr val="000000"/>
                </a:solidFill>
                <a:latin typeface="Calibri Light" panose="020F0302020204030204"/>
              </a:rPr>
              <a:t>them moving at an accelerated rate along a circular orbit, inside a chamber controlled by powerful alternating electro-magnetic fields. </a:t>
            </a:r>
            <a:endParaRPr lang="en-GB" dirty="0"/>
          </a:p>
        </p:txBody>
      </p:sp>
      <p:sp>
        <p:nvSpPr>
          <p:cNvPr id="13" name="Rechthoek 12"/>
          <p:cNvSpPr/>
          <p:nvPr/>
        </p:nvSpPr>
        <p:spPr>
          <a:xfrm>
            <a:off x="2321104" y="5388795"/>
            <a:ext cx="1928776" cy="923330"/>
          </a:xfrm>
          <a:prstGeom prst="rect">
            <a:avLst/>
          </a:prstGeom>
        </p:spPr>
        <p:txBody>
          <a:bodyPr wrap="square">
            <a:spAutoFit/>
          </a:bodyPr>
          <a:lstStyle/>
          <a:p>
            <a:r>
              <a:rPr lang="en-GB" b="1" i="1" dirty="0">
                <a:solidFill>
                  <a:srgbClr val="000000"/>
                </a:solidFill>
                <a:latin typeface="Calibri Light" panose="020F0302020204030204"/>
              </a:rPr>
              <a:t>Sketch of a particle being accelerated in a </a:t>
            </a:r>
            <a:r>
              <a:rPr lang="en-GB" b="1" i="1" dirty="0" smtClean="0">
                <a:solidFill>
                  <a:srgbClr val="000000"/>
                </a:solidFill>
                <a:latin typeface="Calibri Light" panose="020F0302020204030204"/>
              </a:rPr>
              <a:t>cyclotron</a:t>
            </a:r>
            <a:r>
              <a:rPr lang="en-GB" b="1" i="1" dirty="0">
                <a:solidFill>
                  <a:srgbClr val="000000"/>
                </a:solidFill>
                <a:latin typeface="Calibri Light" panose="020F0302020204030204"/>
              </a:rPr>
              <a:t>.</a:t>
            </a:r>
            <a:endParaRPr lang="en-GB" b="1" i="1" dirty="0"/>
          </a:p>
        </p:txBody>
      </p:sp>
    </p:spTree>
    <p:extLst>
      <p:ext uri="{BB962C8B-B14F-4D97-AF65-F5344CB8AC3E}">
        <p14:creationId xmlns:p14="http://schemas.microsoft.com/office/powerpoint/2010/main" val="35396286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t>dr. Chris R. Mol, BME, NORTEC, 2016 </a:t>
            </a:r>
            <a:endParaRPr lang="en-GB" sz="1200" dirty="0"/>
          </a:p>
        </p:txBody>
      </p:sp>
      <p:sp>
        <p:nvSpPr>
          <p:cNvPr id="2" name="Titel 1"/>
          <p:cNvSpPr>
            <a:spLocks noGrp="1"/>
          </p:cNvSpPr>
          <p:nvPr>
            <p:ph type="title" idx="4294967295"/>
          </p:nvPr>
        </p:nvSpPr>
        <p:spPr>
          <a:xfrm>
            <a:off x="476249" y="440796"/>
            <a:ext cx="9091084" cy="673629"/>
          </a:xfrm>
        </p:spPr>
        <p:txBody>
          <a:bodyPr>
            <a:normAutofit/>
          </a:bodyPr>
          <a:lstStyle/>
          <a:p>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High end Medical Imaging Equipment</a:t>
            </a:r>
            <a:endParaRPr lang="en-GB" sz="4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Titel 1"/>
          <p:cNvSpPr txBox="1">
            <a:spLocks/>
          </p:cNvSpPr>
          <p:nvPr/>
        </p:nvSpPr>
        <p:spPr>
          <a:xfrm>
            <a:off x="8255001" y="6443133"/>
            <a:ext cx="3925146" cy="35009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GB" sz="2000" b="1" kern="0" dirty="0" smtClean="0">
                <a:solidFill>
                  <a:srgbClr val="2E74B5"/>
                </a:solidFill>
                <a:latin typeface="Calibri Light" panose="020F0302020204030204" pitchFamily="34" charset="0"/>
                <a:cs typeface="Times New Roman" panose="02020603050405020304" pitchFamily="18" charset="0"/>
              </a:rPr>
              <a:t>High-end Medical Imaging</a:t>
            </a:r>
            <a:endParaRPr lang="en-GB" sz="2000" b="1" kern="0" dirty="0">
              <a:solidFill>
                <a:srgbClr val="2E74B5"/>
              </a:solidFill>
              <a:latin typeface="Calibri Light" panose="020F0302020204030204" pitchFamily="34" charset="0"/>
              <a:cs typeface="Times New Roman" panose="02020603050405020304" pitchFamily="18" charset="0"/>
            </a:endParaRPr>
          </a:p>
        </p:txBody>
      </p:sp>
      <p:cxnSp>
        <p:nvCxnSpPr>
          <p:cNvPr id="11" name="Rechte verbindingslijn 10"/>
          <p:cNvCxnSpPr/>
          <p:nvPr/>
        </p:nvCxnSpPr>
        <p:spPr>
          <a:xfrm flipV="1">
            <a:off x="467704" y="1265846"/>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35104" y="6458001"/>
            <a:ext cx="377026" cy="369332"/>
          </a:xfrm>
          <a:prstGeom prst="rect">
            <a:avLst/>
          </a:prstGeom>
          <a:noFill/>
        </p:spPr>
        <p:txBody>
          <a:bodyPr wrap="none" rtlCol="0">
            <a:spAutoFit/>
          </a:bodyPr>
          <a:lstStyle/>
          <a:p>
            <a:r>
              <a:rPr lang="en-US" dirty="0" smtClean="0"/>
              <a:t>©</a:t>
            </a:r>
            <a:endParaRPr lang="en-US" dirty="0"/>
          </a:p>
        </p:txBody>
      </p:sp>
      <p:sp>
        <p:nvSpPr>
          <p:cNvPr id="7" name="Rechthoek 6"/>
          <p:cNvSpPr/>
          <p:nvPr/>
        </p:nvSpPr>
        <p:spPr>
          <a:xfrm>
            <a:off x="412130" y="1355911"/>
            <a:ext cx="7665070" cy="3785652"/>
          </a:xfrm>
          <a:prstGeom prst="rect">
            <a:avLst/>
          </a:prstGeom>
        </p:spPr>
        <p:txBody>
          <a:bodyPr wrap="square">
            <a:spAutoFit/>
          </a:bodyPr>
          <a:lstStyle/>
          <a:p>
            <a:pPr lvl="0">
              <a:spcAft>
                <a:spcPts val="1200"/>
              </a:spcAft>
            </a:pPr>
            <a:r>
              <a:rPr lang="en-GB" sz="2000" dirty="0" smtClean="0">
                <a:solidFill>
                  <a:srgbClr val="000000"/>
                </a:solidFill>
                <a:latin typeface="Calibri Light" panose="020F0302020204030204"/>
              </a:rPr>
              <a:t>Various new </a:t>
            </a:r>
            <a:r>
              <a:rPr lang="en-GB" sz="2000" b="1" dirty="0" smtClean="0">
                <a:solidFill>
                  <a:srgbClr val="7030A0"/>
                </a:solidFill>
                <a:latin typeface="Calibri Light" panose="020F0302020204030204"/>
              </a:rPr>
              <a:t>Imaging technologies </a:t>
            </a:r>
            <a:r>
              <a:rPr lang="en-GB" sz="2000" dirty="0" smtClean="0">
                <a:solidFill>
                  <a:srgbClr val="000000"/>
                </a:solidFill>
                <a:latin typeface="Calibri Light" panose="020F0302020204030204"/>
              </a:rPr>
              <a:t>have been developed over the last 50 years or so.</a:t>
            </a:r>
          </a:p>
          <a:p>
            <a:pPr lvl="0">
              <a:spcAft>
                <a:spcPts val="1200"/>
              </a:spcAft>
            </a:pPr>
            <a:r>
              <a:rPr lang="en-GB" sz="2000" dirty="0" smtClean="0">
                <a:solidFill>
                  <a:srgbClr val="000000"/>
                </a:solidFill>
                <a:latin typeface="Calibri Light" panose="020F0302020204030204"/>
              </a:rPr>
              <a:t>Different imaging technologies create images of different aspects of the human body, e.g. ultrasound reflection, X-ray absorption, magnetic resonance properties etc.  </a:t>
            </a:r>
          </a:p>
          <a:p>
            <a:pPr lvl="0">
              <a:spcAft>
                <a:spcPts val="1200"/>
              </a:spcAft>
            </a:pPr>
            <a:r>
              <a:rPr lang="en-GB" sz="2000" dirty="0" smtClean="0">
                <a:solidFill>
                  <a:srgbClr val="000000"/>
                </a:solidFill>
                <a:latin typeface="Calibri Light" panose="020F0302020204030204"/>
              </a:rPr>
              <a:t>Therefore, each imaging technology has its own strength and weaknesses. Medical doctors, supported by clinical engineers, have been finding out what imaging technology best to use for various body segments and diseases. For example, ultrasound is preferred for fetal imaging, X-ray for bone fractures, MR for brain scans, Nuclear Medicine for some types of cancer.  </a:t>
            </a:r>
          </a:p>
        </p:txBody>
      </p:sp>
      <p:pic>
        <p:nvPicPr>
          <p:cNvPr id="3" name="Afbeelding 2"/>
          <p:cNvPicPr>
            <a:picLocks noChangeAspect="1"/>
          </p:cNvPicPr>
          <p:nvPr/>
        </p:nvPicPr>
        <p:blipFill rotWithShape="1">
          <a:blip r:embed="rId2" cstate="screen">
            <a:extLst>
              <a:ext uri="{28A0092B-C50C-407E-A947-70E740481C1C}">
                <a14:useLocalDpi xmlns:a14="http://schemas.microsoft.com/office/drawing/2010/main"/>
              </a:ext>
            </a:extLst>
          </a:blip>
          <a:srcRect l="16182" r="16720"/>
          <a:stretch/>
        </p:blipFill>
        <p:spPr>
          <a:xfrm>
            <a:off x="8123181" y="1375432"/>
            <a:ext cx="3327407" cy="4958956"/>
          </a:xfrm>
          <a:prstGeom prst="rect">
            <a:avLst/>
          </a:prstGeom>
        </p:spPr>
      </p:pic>
      <p:sp>
        <p:nvSpPr>
          <p:cNvPr id="4" name="Rechthoek 3"/>
          <p:cNvSpPr/>
          <p:nvPr/>
        </p:nvSpPr>
        <p:spPr>
          <a:xfrm>
            <a:off x="412130" y="5141563"/>
            <a:ext cx="7648137" cy="707886"/>
          </a:xfrm>
          <a:prstGeom prst="rect">
            <a:avLst/>
          </a:prstGeom>
        </p:spPr>
        <p:txBody>
          <a:bodyPr wrap="square">
            <a:spAutoFit/>
          </a:bodyPr>
          <a:lstStyle/>
          <a:p>
            <a:pPr lvl="0">
              <a:spcAft>
                <a:spcPts val="1200"/>
              </a:spcAft>
            </a:pPr>
            <a:r>
              <a:rPr lang="en-GB" sz="2000" dirty="0">
                <a:solidFill>
                  <a:srgbClr val="000000"/>
                </a:solidFill>
                <a:latin typeface="Calibri Light" panose="020F0302020204030204"/>
              </a:rPr>
              <a:t>In the </a:t>
            </a:r>
            <a:r>
              <a:rPr lang="en-GB" sz="2000" dirty="0" smtClean="0">
                <a:solidFill>
                  <a:srgbClr val="000000"/>
                </a:solidFill>
                <a:latin typeface="Calibri Light" panose="020F0302020204030204"/>
              </a:rPr>
              <a:t>(local) absence </a:t>
            </a:r>
            <a:r>
              <a:rPr lang="en-GB" sz="2000" dirty="0">
                <a:solidFill>
                  <a:srgbClr val="000000"/>
                </a:solidFill>
                <a:latin typeface="Calibri Light" panose="020F0302020204030204"/>
              </a:rPr>
              <a:t>of the </a:t>
            </a:r>
            <a:r>
              <a:rPr lang="en-GB" sz="2000" dirty="0" smtClean="0">
                <a:solidFill>
                  <a:srgbClr val="000000"/>
                </a:solidFill>
                <a:latin typeface="Calibri Light" panose="020F0302020204030204"/>
              </a:rPr>
              <a:t>optimal imaging </a:t>
            </a:r>
            <a:r>
              <a:rPr lang="en-GB" sz="2000" dirty="0">
                <a:solidFill>
                  <a:srgbClr val="000000"/>
                </a:solidFill>
                <a:latin typeface="Calibri Light" panose="020F0302020204030204"/>
              </a:rPr>
              <a:t>method for an application, </a:t>
            </a:r>
            <a:r>
              <a:rPr lang="en-GB" sz="2000" dirty="0" smtClean="0">
                <a:solidFill>
                  <a:srgbClr val="000000"/>
                </a:solidFill>
                <a:latin typeface="Calibri Light" panose="020F0302020204030204"/>
              </a:rPr>
              <a:t>lower cost methods </a:t>
            </a:r>
            <a:r>
              <a:rPr lang="en-GB" sz="2000" dirty="0">
                <a:solidFill>
                  <a:srgbClr val="000000"/>
                </a:solidFill>
                <a:latin typeface="Calibri Light" panose="020F0302020204030204"/>
              </a:rPr>
              <a:t>will often offer </a:t>
            </a:r>
            <a:r>
              <a:rPr lang="en-GB" sz="2000" dirty="0" smtClean="0">
                <a:solidFill>
                  <a:srgbClr val="000000"/>
                </a:solidFill>
                <a:latin typeface="Calibri Light" panose="020F0302020204030204"/>
              </a:rPr>
              <a:t>a reasonable alternative</a:t>
            </a:r>
            <a:r>
              <a:rPr lang="en-GB" sz="2000" dirty="0">
                <a:solidFill>
                  <a:srgbClr val="000000"/>
                </a:solidFill>
                <a:latin typeface="Calibri Light" panose="020F0302020204030204"/>
              </a:rPr>
              <a:t>. </a:t>
            </a:r>
          </a:p>
        </p:txBody>
      </p:sp>
      <p:sp>
        <p:nvSpPr>
          <p:cNvPr id="5" name="Rechthoek 4"/>
          <p:cNvSpPr/>
          <p:nvPr/>
        </p:nvSpPr>
        <p:spPr>
          <a:xfrm>
            <a:off x="1193533" y="5919968"/>
            <a:ext cx="5904750" cy="369332"/>
          </a:xfrm>
          <a:prstGeom prst="rect">
            <a:avLst/>
          </a:prstGeom>
        </p:spPr>
        <p:txBody>
          <a:bodyPr wrap="square">
            <a:spAutoFit/>
          </a:bodyPr>
          <a:lstStyle/>
          <a:p>
            <a:r>
              <a:rPr lang="en-GB" b="1" i="1" dirty="0" smtClean="0">
                <a:solidFill>
                  <a:srgbClr val="000000"/>
                </a:solidFill>
                <a:latin typeface="Calibri Light" panose="020F0302020204030204"/>
              </a:rPr>
              <a:t>composite image with data from different imaging technologies</a:t>
            </a:r>
          </a:p>
        </p:txBody>
      </p:sp>
      <p:cxnSp>
        <p:nvCxnSpPr>
          <p:cNvPr id="9" name="Rechte verbindingslijn met pijl 8"/>
          <p:cNvCxnSpPr/>
          <p:nvPr/>
        </p:nvCxnSpPr>
        <p:spPr>
          <a:xfrm flipV="1">
            <a:off x="7161196" y="6120341"/>
            <a:ext cx="899071" cy="13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9012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Rechte verbindingslijn 10"/>
          <p:cNvCxnSpPr/>
          <p:nvPr/>
        </p:nvCxnSpPr>
        <p:spPr>
          <a:xfrm flipV="1">
            <a:off x="476249" y="1256812"/>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5" name="Tekstvak 4"/>
          <p:cNvSpPr txBox="1"/>
          <p:nvPr/>
        </p:nvSpPr>
        <p:spPr>
          <a:xfrm>
            <a:off x="0" y="6505336"/>
            <a:ext cx="12191999" cy="276999"/>
          </a:xfrm>
          <a:prstGeom prst="rect">
            <a:avLst/>
          </a:prstGeom>
          <a:noFill/>
        </p:spPr>
        <p:txBody>
          <a:bodyPr wrap="square" rtlCol="0">
            <a:spAutoFit/>
          </a:bodyPr>
          <a:lstStyle/>
          <a:p>
            <a:pPr algn="ctr"/>
            <a:r>
              <a:rPr lang="en-GB" sz="1200" dirty="0" smtClean="0"/>
              <a:t>dr. Chris R. Mol, BME, NORTEC, 2016 </a:t>
            </a:r>
            <a:endParaRPr lang="en-GB" sz="1200" dirty="0"/>
          </a:p>
        </p:txBody>
      </p:sp>
      <p:sp>
        <p:nvSpPr>
          <p:cNvPr id="6" name="Titel 1"/>
          <p:cNvSpPr txBox="1">
            <a:spLocks/>
          </p:cNvSpPr>
          <p:nvPr/>
        </p:nvSpPr>
        <p:spPr>
          <a:xfrm>
            <a:off x="3363275" y="1913106"/>
            <a:ext cx="4796657" cy="204934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7000"/>
              </a:lnSpc>
            </a:pPr>
            <a:r>
              <a:rPr lang="en-US" sz="8800" b="1"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NM </a:t>
            </a:r>
          </a:p>
          <a:p>
            <a:pPr algn="ctr">
              <a:lnSpc>
                <a:spcPct val="107000"/>
              </a:lnSpc>
            </a:pPr>
            <a:r>
              <a:rPr lang="en-US" sz="4400" b="1" spc="-5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Nuclear Medicine</a:t>
            </a:r>
            <a:endParaRPr lang="en-GB" sz="4400" b="1" spc="-5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cxnSp>
        <p:nvCxnSpPr>
          <p:cNvPr id="7" name="Rechte verbindingslijn met pijl 6"/>
          <p:cNvCxnSpPr/>
          <p:nvPr/>
        </p:nvCxnSpPr>
        <p:spPr>
          <a:xfrm flipH="1">
            <a:off x="5753137" y="3962451"/>
            <a:ext cx="8466" cy="4791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Rechthoek 7"/>
          <p:cNvSpPr/>
          <p:nvPr/>
        </p:nvSpPr>
        <p:spPr>
          <a:xfrm>
            <a:off x="4102136" y="4640387"/>
            <a:ext cx="3318934" cy="1015663"/>
          </a:xfrm>
          <a:prstGeom prst="rect">
            <a:avLst/>
          </a:prstGeom>
        </p:spPr>
        <p:txBody>
          <a:bodyPr wrap="square">
            <a:spAutoFit/>
          </a:bodyPr>
          <a:lstStyle/>
          <a:p>
            <a:pPr algn="ctr"/>
            <a:r>
              <a:rPr lang="en-GB" sz="2000" dirty="0" smtClean="0">
                <a:solidFill>
                  <a:srgbClr val="000000"/>
                </a:solidFill>
                <a:latin typeface="Calibri Light" panose="020F0302020204030204"/>
              </a:rPr>
              <a:t>based on radio-active materials injected into the patient</a:t>
            </a:r>
            <a:endParaRPr lang="en-GB" sz="2000" dirty="0"/>
          </a:p>
        </p:txBody>
      </p:sp>
    </p:spTree>
    <p:extLst>
      <p:ext uri="{BB962C8B-B14F-4D97-AF65-F5344CB8AC3E}">
        <p14:creationId xmlns:p14="http://schemas.microsoft.com/office/powerpoint/2010/main" val="1916027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solidFill>
                  <a:srgbClr val="000000"/>
                </a:solidFill>
              </a:rPr>
              <a:t>dr. Chris R. Mol, BME, NORTEC, 2016 </a:t>
            </a:r>
            <a:endParaRPr lang="en-GB" sz="1200" dirty="0">
              <a:solidFill>
                <a:srgbClr val="000000"/>
              </a:solidFill>
            </a:endParaRPr>
          </a:p>
        </p:txBody>
      </p:sp>
      <p:sp>
        <p:nvSpPr>
          <p:cNvPr id="2" name="Titel 1"/>
          <p:cNvSpPr>
            <a:spLocks noGrp="1"/>
          </p:cNvSpPr>
          <p:nvPr>
            <p:ph type="title" idx="4294967295"/>
          </p:nvPr>
        </p:nvSpPr>
        <p:spPr>
          <a:xfrm>
            <a:off x="467704" y="490447"/>
            <a:ext cx="10839451" cy="673629"/>
          </a:xfrm>
        </p:spPr>
        <p:txBody>
          <a:bodyPr>
            <a:normAutofit/>
          </a:bodyPr>
          <a:lstStyle/>
          <a:p>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NM principles</a:t>
            </a:r>
            <a:endParaRPr lang="en-GB" sz="4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Titel 1"/>
          <p:cNvSpPr txBox="1">
            <a:spLocks/>
          </p:cNvSpPr>
          <p:nvPr/>
        </p:nvSpPr>
        <p:spPr>
          <a:xfrm>
            <a:off x="8255001" y="6443133"/>
            <a:ext cx="3925146" cy="35009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GB" sz="2000" b="1" kern="0" dirty="0" smtClean="0">
                <a:solidFill>
                  <a:srgbClr val="2E74B5"/>
                </a:solidFill>
                <a:cs typeface="Times New Roman" panose="02020603050405020304" pitchFamily="18" charset="0"/>
              </a:rPr>
              <a:t>Medical Imaging</a:t>
            </a:r>
            <a:endParaRPr lang="en-GB" sz="2000" b="1" kern="0" dirty="0">
              <a:solidFill>
                <a:srgbClr val="2E74B5"/>
              </a:solidFill>
              <a:cs typeface="Times New Roman" panose="02020603050405020304" pitchFamily="18" charset="0"/>
            </a:endParaRPr>
          </a:p>
        </p:txBody>
      </p:sp>
      <p:cxnSp>
        <p:nvCxnSpPr>
          <p:cNvPr id="11" name="Rechte verbindingslijn 10"/>
          <p:cNvCxnSpPr/>
          <p:nvPr/>
        </p:nvCxnSpPr>
        <p:spPr>
          <a:xfrm flipV="1">
            <a:off x="467704" y="1265846"/>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35104" y="6458001"/>
            <a:ext cx="377026" cy="369332"/>
          </a:xfrm>
          <a:prstGeom prst="rect">
            <a:avLst/>
          </a:prstGeom>
          <a:noFill/>
        </p:spPr>
        <p:txBody>
          <a:bodyPr wrap="none" rtlCol="0">
            <a:spAutoFit/>
          </a:bodyPr>
          <a:lstStyle/>
          <a:p>
            <a:r>
              <a:rPr lang="en-US" dirty="0" smtClean="0">
                <a:solidFill>
                  <a:srgbClr val="000000"/>
                </a:solidFill>
              </a:rPr>
              <a:t>©</a:t>
            </a:r>
            <a:endParaRPr lang="en-US" dirty="0">
              <a:solidFill>
                <a:srgbClr val="000000"/>
              </a:solidFill>
            </a:endParaRPr>
          </a:p>
        </p:txBody>
      </p:sp>
      <p:sp>
        <p:nvSpPr>
          <p:cNvPr id="3" name="Rechthoek 2"/>
          <p:cNvSpPr/>
          <p:nvPr/>
        </p:nvSpPr>
        <p:spPr>
          <a:xfrm>
            <a:off x="409393" y="1426123"/>
            <a:ext cx="6744940" cy="1661993"/>
          </a:xfrm>
          <a:prstGeom prst="rect">
            <a:avLst/>
          </a:prstGeom>
        </p:spPr>
        <p:txBody>
          <a:bodyPr wrap="square">
            <a:spAutoFit/>
          </a:bodyPr>
          <a:lstStyle/>
          <a:p>
            <a:r>
              <a:rPr lang="en-GB" dirty="0" smtClean="0">
                <a:solidFill>
                  <a:srgbClr val="000000"/>
                </a:solidFill>
                <a:latin typeface="Calibri Light" panose="020F0302020204030204"/>
              </a:rPr>
              <a:t>Nuclear medicine (NM)  </a:t>
            </a:r>
            <a:r>
              <a:rPr lang="en-GB" dirty="0">
                <a:solidFill>
                  <a:srgbClr val="000000"/>
                </a:solidFill>
                <a:latin typeface="Calibri Light" panose="020F0302020204030204"/>
              </a:rPr>
              <a:t>imaging </a:t>
            </a:r>
            <a:r>
              <a:rPr lang="en-GB" dirty="0" smtClean="0">
                <a:solidFill>
                  <a:srgbClr val="000000"/>
                </a:solidFill>
                <a:latin typeface="Calibri Light" panose="020F0302020204030204"/>
              </a:rPr>
              <a:t>based on </a:t>
            </a:r>
            <a:r>
              <a:rPr lang="en-GB" dirty="0">
                <a:solidFill>
                  <a:srgbClr val="000000"/>
                </a:solidFill>
                <a:latin typeface="Calibri Light" panose="020F0302020204030204"/>
              </a:rPr>
              <a:t>the </a:t>
            </a:r>
            <a:r>
              <a:rPr lang="en-GB" dirty="0" smtClean="0">
                <a:solidFill>
                  <a:srgbClr val="000000"/>
                </a:solidFill>
                <a:latin typeface="Calibri Light" panose="020F0302020204030204"/>
              </a:rPr>
              <a:t>injection to </a:t>
            </a:r>
            <a:r>
              <a:rPr lang="en-GB" dirty="0">
                <a:solidFill>
                  <a:srgbClr val="000000"/>
                </a:solidFill>
                <a:latin typeface="Calibri Light" panose="020F0302020204030204"/>
              </a:rPr>
              <a:t>the patient of </a:t>
            </a:r>
            <a:r>
              <a:rPr lang="en-GB" dirty="0" smtClean="0">
                <a:solidFill>
                  <a:srgbClr val="000000"/>
                </a:solidFill>
                <a:latin typeface="Calibri Light" panose="020F0302020204030204"/>
              </a:rPr>
              <a:t>pharmaceuticals </a:t>
            </a:r>
            <a:r>
              <a:rPr lang="en-GB" dirty="0">
                <a:solidFill>
                  <a:srgbClr val="000000"/>
                </a:solidFill>
                <a:latin typeface="Calibri Light" panose="020F0302020204030204"/>
              </a:rPr>
              <a:t>consisting of </a:t>
            </a:r>
            <a:r>
              <a:rPr lang="en-GB" b="1" dirty="0">
                <a:solidFill>
                  <a:srgbClr val="7030A0"/>
                </a:solidFill>
                <a:latin typeface="Calibri Light" panose="020F0302020204030204"/>
              </a:rPr>
              <a:t>substances with affinity for certain body </a:t>
            </a:r>
            <a:r>
              <a:rPr lang="en-GB" b="1" dirty="0" smtClean="0">
                <a:solidFill>
                  <a:srgbClr val="7030A0"/>
                </a:solidFill>
                <a:latin typeface="Calibri Light" panose="020F0302020204030204"/>
              </a:rPr>
              <a:t>tissues</a:t>
            </a:r>
            <a:r>
              <a:rPr lang="en-GB" dirty="0" smtClean="0">
                <a:solidFill>
                  <a:srgbClr val="000000"/>
                </a:solidFill>
                <a:latin typeface="Calibri Light" panose="020F0302020204030204"/>
              </a:rPr>
              <a:t>, labelled </a:t>
            </a:r>
            <a:r>
              <a:rPr lang="en-GB" dirty="0">
                <a:solidFill>
                  <a:srgbClr val="000000"/>
                </a:solidFill>
                <a:latin typeface="Calibri Light" panose="020F0302020204030204"/>
              </a:rPr>
              <a:t>with </a:t>
            </a:r>
            <a:r>
              <a:rPr lang="en-GB" b="1" dirty="0">
                <a:solidFill>
                  <a:srgbClr val="7030A0"/>
                </a:solidFill>
                <a:latin typeface="Calibri Light" panose="020F0302020204030204"/>
              </a:rPr>
              <a:t>radioactive tracer</a:t>
            </a:r>
            <a:r>
              <a:rPr lang="en-GB" dirty="0">
                <a:solidFill>
                  <a:srgbClr val="000000"/>
                </a:solidFill>
                <a:latin typeface="Calibri Light" panose="020F0302020204030204"/>
              </a:rPr>
              <a:t>. </a:t>
            </a:r>
            <a:endParaRPr lang="en-GB" dirty="0" smtClean="0">
              <a:solidFill>
                <a:srgbClr val="000000"/>
              </a:solidFill>
              <a:latin typeface="Calibri Light" panose="020F0302020204030204"/>
            </a:endParaRPr>
          </a:p>
          <a:p>
            <a:endParaRPr lang="en-GB" sz="900" dirty="0" smtClean="0">
              <a:solidFill>
                <a:srgbClr val="000000"/>
              </a:solidFill>
              <a:latin typeface="Calibri Light" panose="020F0302020204030204"/>
            </a:endParaRPr>
          </a:p>
          <a:p>
            <a:r>
              <a:rPr lang="en-GB" dirty="0" smtClean="0">
                <a:solidFill>
                  <a:srgbClr val="000000"/>
                </a:solidFill>
                <a:latin typeface="Calibri Light" panose="020F0302020204030204"/>
              </a:rPr>
              <a:t>PET is a specific  example of a NM imaging method but in NM, all sorts of radioactive materials are used (not only for positron generation). </a:t>
            </a:r>
          </a:p>
        </p:txBody>
      </p:sp>
      <p:sp>
        <p:nvSpPr>
          <p:cNvPr id="4" name="Rechthoek 3"/>
          <p:cNvSpPr/>
          <p:nvPr/>
        </p:nvSpPr>
        <p:spPr>
          <a:xfrm>
            <a:off x="409393" y="4200103"/>
            <a:ext cx="7354540" cy="1200329"/>
          </a:xfrm>
          <a:prstGeom prst="rect">
            <a:avLst/>
          </a:prstGeom>
        </p:spPr>
        <p:txBody>
          <a:bodyPr wrap="square">
            <a:spAutoFit/>
          </a:bodyPr>
          <a:lstStyle/>
          <a:p>
            <a:pPr lvl="0"/>
            <a:r>
              <a:rPr lang="en-GB" dirty="0">
                <a:solidFill>
                  <a:srgbClr val="000000"/>
                </a:solidFill>
                <a:latin typeface="Calibri Light" panose="020F0302020204030204"/>
              </a:rPr>
              <a:t>While anatomical detail </a:t>
            </a:r>
            <a:r>
              <a:rPr lang="en-GB" dirty="0" smtClean="0">
                <a:solidFill>
                  <a:srgbClr val="000000"/>
                </a:solidFill>
                <a:latin typeface="Calibri Light" panose="020F0302020204030204"/>
              </a:rPr>
              <a:t>(spatial resolution) is </a:t>
            </a:r>
            <a:r>
              <a:rPr lang="en-GB" dirty="0">
                <a:solidFill>
                  <a:srgbClr val="000000"/>
                </a:solidFill>
                <a:latin typeface="Calibri Light" panose="020F0302020204030204"/>
              </a:rPr>
              <a:t>limited in these studies, nuclear medicine is </a:t>
            </a:r>
            <a:r>
              <a:rPr lang="en-GB" dirty="0" smtClean="0">
                <a:solidFill>
                  <a:srgbClr val="000000"/>
                </a:solidFill>
                <a:latin typeface="Calibri Light" panose="020F0302020204030204"/>
              </a:rPr>
              <a:t>very useful </a:t>
            </a:r>
            <a:r>
              <a:rPr lang="en-GB" dirty="0">
                <a:solidFill>
                  <a:srgbClr val="000000"/>
                </a:solidFill>
                <a:latin typeface="Calibri Light" panose="020F0302020204030204"/>
              </a:rPr>
              <a:t>in displaying </a:t>
            </a:r>
            <a:r>
              <a:rPr lang="en-GB" b="1" dirty="0">
                <a:solidFill>
                  <a:srgbClr val="7030A0"/>
                </a:solidFill>
                <a:latin typeface="Calibri Light" panose="020F0302020204030204"/>
              </a:rPr>
              <a:t>physiological function</a:t>
            </a:r>
            <a:r>
              <a:rPr lang="en-GB" dirty="0">
                <a:solidFill>
                  <a:srgbClr val="000000"/>
                </a:solidFill>
                <a:latin typeface="Calibri Light" panose="020F0302020204030204"/>
              </a:rPr>
              <a:t>. </a:t>
            </a:r>
            <a:r>
              <a:rPr lang="en-GB" dirty="0" smtClean="0">
                <a:solidFill>
                  <a:srgbClr val="000000"/>
                </a:solidFill>
                <a:latin typeface="Calibri Light" panose="020F0302020204030204"/>
              </a:rPr>
              <a:t>For example, the </a:t>
            </a:r>
            <a:r>
              <a:rPr lang="en-GB" dirty="0">
                <a:solidFill>
                  <a:srgbClr val="000000"/>
                </a:solidFill>
                <a:latin typeface="Calibri Light" panose="020F0302020204030204"/>
              </a:rPr>
              <a:t>excretory function of the </a:t>
            </a:r>
            <a:r>
              <a:rPr lang="en-GB" dirty="0" smtClean="0">
                <a:solidFill>
                  <a:srgbClr val="000000"/>
                </a:solidFill>
                <a:latin typeface="Calibri Light" panose="020F0302020204030204"/>
              </a:rPr>
              <a:t>kidneys</a:t>
            </a:r>
            <a:r>
              <a:rPr lang="en-GB" dirty="0">
                <a:solidFill>
                  <a:srgbClr val="000000"/>
                </a:solidFill>
                <a:latin typeface="Calibri Light" panose="020F0302020204030204"/>
              </a:rPr>
              <a:t> </a:t>
            </a:r>
            <a:r>
              <a:rPr lang="en-GB" dirty="0" smtClean="0">
                <a:solidFill>
                  <a:srgbClr val="000000"/>
                </a:solidFill>
                <a:latin typeface="Calibri Light" panose="020F0302020204030204"/>
              </a:rPr>
              <a:t>and the  </a:t>
            </a:r>
            <a:r>
              <a:rPr lang="en-GB" dirty="0">
                <a:solidFill>
                  <a:srgbClr val="000000"/>
                </a:solidFill>
                <a:latin typeface="Calibri Light" panose="020F0302020204030204"/>
              </a:rPr>
              <a:t>blood flow to heart </a:t>
            </a:r>
            <a:r>
              <a:rPr lang="en-GB" dirty="0" smtClean="0">
                <a:solidFill>
                  <a:srgbClr val="000000"/>
                </a:solidFill>
                <a:latin typeface="Calibri Light" panose="020F0302020204030204"/>
              </a:rPr>
              <a:t>muscle can </a:t>
            </a:r>
            <a:r>
              <a:rPr lang="en-GB" dirty="0">
                <a:solidFill>
                  <a:srgbClr val="000000"/>
                </a:solidFill>
                <a:latin typeface="Calibri Light" panose="020F0302020204030204"/>
              </a:rPr>
              <a:t>be measured. </a:t>
            </a:r>
          </a:p>
        </p:txBody>
      </p:sp>
      <p:sp>
        <p:nvSpPr>
          <p:cNvPr id="7" name="Rechthoek 6"/>
          <p:cNvSpPr/>
          <p:nvPr/>
        </p:nvSpPr>
        <p:spPr>
          <a:xfrm>
            <a:off x="409393" y="3124455"/>
            <a:ext cx="6744940" cy="923330"/>
          </a:xfrm>
          <a:prstGeom prst="rect">
            <a:avLst/>
          </a:prstGeom>
        </p:spPr>
        <p:txBody>
          <a:bodyPr wrap="square">
            <a:spAutoFit/>
          </a:bodyPr>
          <a:lstStyle/>
          <a:p>
            <a:pPr lvl="0"/>
            <a:r>
              <a:rPr lang="en-GB" dirty="0">
                <a:solidFill>
                  <a:srgbClr val="000000"/>
                </a:solidFill>
                <a:latin typeface="Calibri Light" panose="020F0302020204030204"/>
              </a:rPr>
              <a:t>Subsequently, an NM scanner is used to detect the (location of the) radiation emitted from these pharmaceuticals outside the body and to present this as an image. </a:t>
            </a:r>
          </a:p>
        </p:txBody>
      </p:sp>
      <p:pic>
        <p:nvPicPr>
          <p:cNvPr id="9" name="Afbeelding 8"/>
          <p:cNvPicPr>
            <a:picLocks noChangeAspect="1"/>
          </p:cNvPicPr>
          <p:nvPr/>
        </p:nvPicPr>
        <p:blipFill>
          <a:blip r:embed="rId2"/>
          <a:stretch>
            <a:fillRect/>
          </a:stretch>
        </p:blipFill>
        <p:spPr>
          <a:xfrm>
            <a:off x="8366333" y="1395697"/>
            <a:ext cx="3036071" cy="1700931"/>
          </a:xfrm>
          <a:prstGeom prst="rect">
            <a:avLst/>
          </a:prstGeom>
        </p:spPr>
      </p:pic>
      <p:sp>
        <p:nvSpPr>
          <p:cNvPr id="13" name="Rechthoek 12"/>
          <p:cNvSpPr/>
          <p:nvPr/>
        </p:nvSpPr>
        <p:spPr>
          <a:xfrm>
            <a:off x="409393" y="5545017"/>
            <a:ext cx="8600096" cy="369332"/>
          </a:xfrm>
          <a:prstGeom prst="rect">
            <a:avLst/>
          </a:prstGeom>
        </p:spPr>
        <p:txBody>
          <a:bodyPr wrap="square">
            <a:spAutoFit/>
          </a:bodyPr>
          <a:lstStyle/>
          <a:p>
            <a:pPr lvl="0"/>
            <a:r>
              <a:rPr lang="en-GB" dirty="0" smtClean="0">
                <a:solidFill>
                  <a:srgbClr val="000000"/>
                </a:solidFill>
                <a:latin typeface="Calibri Light" panose="020F0302020204030204"/>
              </a:rPr>
              <a:t>Different radiopharmaceuticals are used for different clinical applications. </a:t>
            </a:r>
            <a:endParaRPr lang="en-GB" dirty="0">
              <a:solidFill>
                <a:srgbClr val="000000"/>
              </a:solidFill>
              <a:latin typeface="Calibri Light" panose="020F0302020204030204"/>
            </a:endParaRPr>
          </a:p>
        </p:txBody>
      </p:sp>
    </p:spTree>
    <p:extLst>
      <p:ext uri="{BB962C8B-B14F-4D97-AF65-F5344CB8AC3E}">
        <p14:creationId xmlns:p14="http://schemas.microsoft.com/office/powerpoint/2010/main" val="11850270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solidFill>
                  <a:srgbClr val="000000"/>
                </a:solidFill>
              </a:rPr>
              <a:t>dr. Chris R. Mol, BME, NORTEC, 2016 </a:t>
            </a:r>
            <a:endParaRPr lang="en-GB" sz="1200" dirty="0">
              <a:solidFill>
                <a:srgbClr val="000000"/>
              </a:solidFill>
            </a:endParaRPr>
          </a:p>
        </p:txBody>
      </p:sp>
      <p:sp>
        <p:nvSpPr>
          <p:cNvPr id="2" name="Titel 1"/>
          <p:cNvSpPr>
            <a:spLocks noGrp="1"/>
          </p:cNvSpPr>
          <p:nvPr>
            <p:ph type="title" idx="4294967295"/>
          </p:nvPr>
        </p:nvSpPr>
        <p:spPr>
          <a:xfrm>
            <a:off x="467704" y="490447"/>
            <a:ext cx="10839451" cy="673629"/>
          </a:xfrm>
        </p:spPr>
        <p:txBody>
          <a:bodyPr>
            <a:normAutofit/>
          </a:bodyPr>
          <a:lstStyle/>
          <a:p>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NM Applications (examples)</a:t>
            </a:r>
            <a:endParaRPr lang="en-GB" sz="4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Titel 1"/>
          <p:cNvSpPr txBox="1">
            <a:spLocks/>
          </p:cNvSpPr>
          <p:nvPr/>
        </p:nvSpPr>
        <p:spPr>
          <a:xfrm>
            <a:off x="8255001" y="6443133"/>
            <a:ext cx="3925146" cy="35009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GB" sz="2000" b="1" kern="0" dirty="0" smtClean="0">
                <a:solidFill>
                  <a:srgbClr val="2E74B5"/>
                </a:solidFill>
                <a:cs typeface="Times New Roman" panose="02020603050405020304" pitchFamily="18" charset="0"/>
              </a:rPr>
              <a:t>Medical Imaging</a:t>
            </a:r>
            <a:endParaRPr lang="en-GB" sz="2000" b="1" kern="0" dirty="0">
              <a:solidFill>
                <a:srgbClr val="2E74B5"/>
              </a:solidFill>
              <a:cs typeface="Times New Roman" panose="02020603050405020304" pitchFamily="18" charset="0"/>
            </a:endParaRPr>
          </a:p>
        </p:txBody>
      </p:sp>
      <p:cxnSp>
        <p:nvCxnSpPr>
          <p:cNvPr id="11" name="Rechte verbindingslijn 10"/>
          <p:cNvCxnSpPr/>
          <p:nvPr/>
        </p:nvCxnSpPr>
        <p:spPr>
          <a:xfrm flipV="1">
            <a:off x="467704" y="1265846"/>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35104" y="6458001"/>
            <a:ext cx="377026" cy="369332"/>
          </a:xfrm>
          <a:prstGeom prst="rect">
            <a:avLst/>
          </a:prstGeom>
          <a:noFill/>
        </p:spPr>
        <p:txBody>
          <a:bodyPr wrap="none" rtlCol="0">
            <a:spAutoFit/>
          </a:bodyPr>
          <a:lstStyle/>
          <a:p>
            <a:r>
              <a:rPr lang="en-US" dirty="0" smtClean="0">
                <a:solidFill>
                  <a:srgbClr val="000000"/>
                </a:solidFill>
              </a:rPr>
              <a:t>©</a:t>
            </a:r>
            <a:endParaRPr lang="en-US" dirty="0">
              <a:solidFill>
                <a:srgbClr val="000000"/>
              </a:solidFill>
            </a:endParaRPr>
          </a:p>
        </p:txBody>
      </p:sp>
      <p:pic>
        <p:nvPicPr>
          <p:cNvPr id="3" name="Afbeelding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7704" y="1386605"/>
            <a:ext cx="2265749" cy="4265217"/>
          </a:xfrm>
          <a:prstGeom prst="rect">
            <a:avLst/>
          </a:prstGeom>
        </p:spPr>
      </p:pic>
      <p:sp>
        <p:nvSpPr>
          <p:cNvPr id="4" name="Rechthoek 3"/>
          <p:cNvSpPr/>
          <p:nvPr/>
        </p:nvSpPr>
        <p:spPr>
          <a:xfrm>
            <a:off x="909249" y="5753592"/>
            <a:ext cx="1424236" cy="369332"/>
          </a:xfrm>
          <a:prstGeom prst="rect">
            <a:avLst/>
          </a:prstGeom>
        </p:spPr>
        <p:txBody>
          <a:bodyPr wrap="none">
            <a:spAutoFit/>
          </a:bodyPr>
          <a:lstStyle/>
          <a:p>
            <a:r>
              <a:rPr lang="en-GB" b="1" i="1" dirty="0" smtClean="0">
                <a:solidFill>
                  <a:srgbClr val="000000"/>
                </a:solidFill>
                <a:latin typeface="Calibri Light" panose="020F0302020204030204"/>
              </a:rPr>
              <a:t>2D Bone Scan</a:t>
            </a:r>
            <a:endParaRPr lang="en-GB" b="1" i="1" dirty="0"/>
          </a:p>
        </p:txBody>
      </p:sp>
      <p:pic>
        <p:nvPicPr>
          <p:cNvPr id="5" name="Afbeelding 4"/>
          <p:cNvPicPr>
            <a:picLocks noChangeAspect="1"/>
          </p:cNvPicPr>
          <p:nvPr/>
        </p:nvPicPr>
        <p:blipFill>
          <a:blip r:embed="rId3"/>
          <a:stretch>
            <a:fillRect/>
          </a:stretch>
        </p:blipFill>
        <p:spPr>
          <a:xfrm>
            <a:off x="3869482" y="2206858"/>
            <a:ext cx="3269146" cy="2706853"/>
          </a:xfrm>
          <a:prstGeom prst="rect">
            <a:avLst/>
          </a:prstGeom>
        </p:spPr>
      </p:pic>
      <p:sp>
        <p:nvSpPr>
          <p:cNvPr id="10" name="Rechthoek 9"/>
          <p:cNvSpPr/>
          <p:nvPr/>
        </p:nvSpPr>
        <p:spPr>
          <a:xfrm>
            <a:off x="3833227" y="5615092"/>
            <a:ext cx="3322000" cy="646331"/>
          </a:xfrm>
          <a:prstGeom prst="rect">
            <a:avLst/>
          </a:prstGeom>
        </p:spPr>
        <p:txBody>
          <a:bodyPr wrap="none">
            <a:spAutoFit/>
          </a:bodyPr>
          <a:lstStyle/>
          <a:p>
            <a:pPr algn="ctr"/>
            <a:r>
              <a:rPr lang="en-GB" b="1" i="1" dirty="0" smtClean="0">
                <a:solidFill>
                  <a:srgbClr val="000000"/>
                </a:solidFill>
                <a:latin typeface="Calibri Light" panose="020F0302020204030204"/>
              </a:rPr>
              <a:t>Cardiac Technetium study </a:t>
            </a:r>
          </a:p>
          <a:p>
            <a:pPr algn="ctr"/>
            <a:r>
              <a:rPr lang="en-GB" b="1" i="1" dirty="0" smtClean="0">
                <a:solidFill>
                  <a:srgbClr val="000000"/>
                </a:solidFill>
                <a:latin typeface="Calibri Light" panose="020F0302020204030204"/>
              </a:rPr>
              <a:t>mapping metabolism in the heart</a:t>
            </a:r>
            <a:endParaRPr lang="en-GB" b="1" i="1" dirty="0"/>
          </a:p>
        </p:txBody>
      </p:sp>
      <p:pic>
        <p:nvPicPr>
          <p:cNvPr id="7" name="Afbeelding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55001" y="2165786"/>
            <a:ext cx="2765214" cy="2706853"/>
          </a:xfrm>
          <a:prstGeom prst="rect">
            <a:avLst/>
          </a:prstGeom>
        </p:spPr>
      </p:pic>
      <p:sp>
        <p:nvSpPr>
          <p:cNvPr id="8" name="Rechthoek 7"/>
          <p:cNvSpPr/>
          <p:nvPr/>
        </p:nvSpPr>
        <p:spPr>
          <a:xfrm>
            <a:off x="8255001" y="5413944"/>
            <a:ext cx="2765214" cy="923330"/>
          </a:xfrm>
          <a:prstGeom prst="rect">
            <a:avLst/>
          </a:prstGeom>
        </p:spPr>
        <p:txBody>
          <a:bodyPr wrap="square">
            <a:spAutoFit/>
          </a:bodyPr>
          <a:lstStyle/>
          <a:p>
            <a:pPr algn="ctr"/>
            <a:r>
              <a:rPr lang="en-GB" b="1" i="1" dirty="0">
                <a:solidFill>
                  <a:srgbClr val="000000"/>
                </a:solidFill>
                <a:latin typeface="Calibri Light" panose="020F0302020204030204"/>
              </a:rPr>
              <a:t>Thyroid scan </a:t>
            </a:r>
            <a:r>
              <a:rPr lang="en-GB" b="1" i="1" dirty="0" smtClean="0">
                <a:solidFill>
                  <a:srgbClr val="000000"/>
                </a:solidFill>
                <a:latin typeface="Calibri Light" panose="020F0302020204030204"/>
              </a:rPr>
              <a:t>for </a:t>
            </a:r>
            <a:r>
              <a:rPr lang="en-GB" b="1" i="1" dirty="0">
                <a:solidFill>
                  <a:srgbClr val="000000"/>
                </a:solidFill>
                <a:latin typeface="Calibri Light" panose="020F0302020204030204"/>
              </a:rPr>
              <a:t>evaluation of </a:t>
            </a:r>
            <a:r>
              <a:rPr lang="en-GB" b="1" i="1" dirty="0" smtClean="0">
                <a:solidFill>
                  <a:srgbClr val="000000"/>
                </a:solidFill>
                <a:latin typeface="Calibri Light" panose="020F0302020204030204"/>
              </a:rPr>
              <a:t>hyperthyroidism </a:t>
            </a:r>
          </a:p>
          <a:p>
            <a:pPr algn="ctr"/>
            <a:r>
              <a:rPr lang="en-GB" b="1" i="1" dirty="0" smtClean="0">
                <a:solidFill>
                  <a:srgbClr val="000000"/>
                </a:solidFill>
                <a:latin typeface="Calibri Light" panose="020F0302020204030204"/>
              </a:rPr>
              <a:t>(too large thyroid)</a:t>
            </a:r>
            <a:endParaRPr lang="en-GB" dirty="0"/>
          </a:p>
        </p:txBody>
      </p:sp>
    </p:spTree>
    <p:extLst>
      <p:ext uri="{BB962C8B-B14F-4D97-AF65-F5344CB8AC3E}">
        <p14:creationId xmlns:p14="http://schemas.microsoft.com/office/powerpoint/2010/main" val="28029842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solidFill>
                  <a:srgbClr val="000000"/>
                </a:solidFill>
              </a:rPr>
              <a:t>dr. Chris R. Mol, BME, NORTEC, 2016 </a:t>
            </a:r>
            <a:endParaRPr lang="en-GB" sz="1200" dirty="0">
              <a:solidFill>
                <a:srgbClr val="000000"/>
              </a:solidFill>
            </a:endParaRPr>
          </a:p>
        </p:txBody>
      </p:sp>
      <p:sp>
        <p:nvSpPr>
          <p:cNvPr id="2" name="Titel 1"/>
          <p:cNvSpPr>
            <a:spLocks noGrp="1"/>
          </p:cNvSpPr>
          <p:nvPr>
            <p:ph type="title" idx="4294967295"/>
          </p:nvPr>
        </p:nvSpPr>
        <p:spPr>
          <a:xfrm>
            <a:off x="467704" y="490447"/>
            <a:ext cx="10839451" cy="673629"/>
          </a:xfrm>
        </p:spPr>
        <p:txBody>
          <a:bodyPr>
            <a:normAutofit/>
          </a:bodyPr>
          <a:lstStyle/>
          <a:p>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NM principles</a:t>
            </a:r>
            <a:endParaRPr lang="en-GB" sz="4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Titel 1"/>
          <p:cNvSpPr txBox="1">
            <a:spLocks/>
          </p:cNvSpPr>
          <p:nvPr/>
        </p:nvSpPr>
        <p:spPr>
          <a:xfrm>
            <a:off x="8255001" y="6443133"/>
            <a:ext cx="3925146" cy="35009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GB" sz="2000" b="1" kern="0" dirty="0" smtClean="0">
                <a:solidFill>
                  <a:srgbClr val="2E74B5"/>
                </a:solidFill>
                <a:cs typeface="Times New Roman" panose="02020603050405020304" pitchFamily="18" charset="0"/>
              </a:rPr>
              <a:t>Medical Imaging</a:t>
            </a:r>
            <a:endParaRPr lang="en-GB" sz="2000" b="1" kern="0" dirty="0">
              <a:solidFill>
                <a:srgbClr val="2E74B5"/>
              </a:solidFill>
              <a:cs typeface="Times New Roman" panose="02020603050405020304" pitchFamily="18" charset="0"/>
            </a:endParaRPr>
          </a:p>
        </p:txBody>
      </p:sp>
      <p:cxnSp>
        <p:nvCxnSpPr>
          <p:cNvPr id="11" name="Rechte verbindingslijn 10"/>
          <p:cNvCxnSpPr/>
          <p:nvPr/>
        </p:nvCxnSpPr>
        <p:spPr>
          <a:xfrm flipV="1">
            <a:off x="467704" y="1265846"/>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35104" y="6458001"/>
            <a:ext cx="377026" cy="369332"/>
          </a:xfrm>
          <a:prstGeom prst="rect">
            <a:avLst/>
          </a:prstGeom>
          <a:noFill/>
        </p:spPr>
        <p:txBody>
          <a:bodyPr wrap="none" rtlCol="0">
            <a:spAutoFit/>
          </a:bodyPr>
          <a:lstStyle/>
          <a:p>
            <a:r>
              <a:rPr lang="en-US" dirty="0" smtClean="0">
                <a:solidFill>
                  <a:srgbClr val="000000"/>
                </a:solidFill>
              </a:rPr>
              <a:t>©</a:t>
            </a:r>
            <a:endParaRPr lang="en-US" dirty="0">
              <a:solidFill>
                <a:srgbClr val="000000"/>
              </a:solidFill>
            </a:endParaRPr>
          </a:p>
        </p:txBody>
      </p:sp>
      <p:pic>
        <p:nvPicPr>
          <p:cNvPr id="12" name="Afbeelding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61631" y="1403227"/>
            <a:ext cx="7440774" cy="4785906"/>
          </a:xfrm>
          <a:prstGeom prst="rect">
            <a:avLst/>
          </a:prstGeom>
        </p:spPr>
      </p:pic>
      <p:sp>
        <p:nvSpPr>
          <p:cNvPr id="16" name="Rechthoek 15"/>
          <p:cNvSpPr/>
          <p:nvPr/>
        </p:nvSpPr>
        <p:spPr>
          <a:xfrm>
            <a:off x="293596" y="2232061"/>
            <a:ext cx="3338604" cy="2585323"/>
          </a:xfrm>
          <a:prstGeom prst="rect">
            <a:avLst/>
          </a:prstGeom>
        </p:spPr>
        <p:txBody>
          <a:bodyPr wrap="square">
            <a:spAutoFit/>
          </a:bodyPr>
          <a:lstStyle/>
          <a:p>
            <a:r>
              <a:rPr lang="en-GB" dirty="0" smtClean="0">
                <a:solidFill>
                  <a:srgbClr val="000000"/>
                </a:solidFill>
                <a:latin typeface="Calibri Light" panose="020F0302020204030204"/>
              </a:rPr>
              <a:t>A NM scanner or Gamma Camera can be </a:t>
            </a:r>
          </a:p>
          <a:p>
            <a:pPr marL="742950" lvl="1" indent="-285750">
              <a:buFont typeface="Arial" panose="020B0604020202020204" pitchFamily="34" charset="0"/>
              <a:buChar char="•"/>
            </a:pPr>
            <a:r>
              <a:rPr lang="en-GB" dirty="0" smtClean="0">
                <a:solidFill>
                  <a:srgbClr val="000000"/>
                </a:solidFill>
                <a:latin typeface="Calibri Light" panose="020F0302020204030204"/>
              </a:rPr>
              <a:t>static, positioned on one side of the patient, producing </a:t>
            </a:r>
            <a:r>
              <a:rPr lang="en-GB" b="1" dirty="0" smtClean="0">
                <a:solidFill>
                  <a:srgbClr val="7030A0"/>
                </a:solidFill>
                <a:latin typeface="Calibri Light" panose="020F0302020204030204"/>
              </a:rPr>
              <a:t>projection (2D) images</a:t>
            </a:r>
          </a:p>
          <a:p>
            <a:pPr marL="742950" lvl="1" indent="-285750">
              <a:buFont typeface="Arial" panose="020B0604020202020204" pitchFamily="34" charset="0"/>
              <a:buChar char="•"/>
            </a:pPr>
            <a:r>
              <a:rPr lang="en-GB" dirty="0" smtClean="0">
                <a:solidFill>
                  <a:srgbClr val="000000"/>
                </a:solidFill>
                <a:latin typeface="Calibri Light" panose="020F0302020204030204"/>
              </a:rPr>
              <a:t>or it can be rotating around the patient, producing </a:t>
            </a:r>
            <a:r>
              <a:rPr lang="en-GB" b="1" dirty="0" smtClean="0">
                <a:solidFill>
                  <a:srgbClr val="7030A0"/>
                </a:solidFill>
                <a:latin typeface="Calibri Light" panose="020F0302020204030204"/>
              </a:rPr>
              <a:t>3D images</a:t>
            </a:r>
            <a:endParaRPr lang="en-GB" b="1" dirty="0">
              <a:solidFill>
                <a:srgbClr val="7030A0"/>
              </a:solidFill>
            </a:endParaRPr>
          </a:p>
        </p:txBody>
      </p:sp>
    </p:spTree>
    <p:extLst>
      <p:ext uri="{BB962C8B-B14F-4D97-AF65-F5344CB8AC3E}">
        <p14:creationId xmlns:p14="http://schemas.microsoft.com/office/powerpoint/2010/main" val="10802078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solidFill>
                  <a:srgbClr val="000000"/>
                </a:solidFill>
              </a:rPr>
              <a:t>dr. Chris R. Mol, BME, NORTEC, 2016 </a:t>
            </a:r>
            <a:endParaRPr lang="en-GB" sz="1200" dirty="0">
              <a:solidFill>
                <a:srgbClr val="000000"/>
              </a:solidFill>
            </a:endParaRPr>
          </a:p>
        </p:txBody>
      </p:sp>
      <p:sp>
        <p:nvSpPr>
          <p:cNvPr id="2" name="Titel 1"/>
          <p:cNvSpPr>
            <a:spLocks noGrp="1"/>
          </p:cNvSpPr>
          <p:nvPr>
            <p:ph type="title" idx="4294967295"/>
          </p:nvPr>
        </p:nvSpPr>
        <p:spPr>
          <a:xfrm>
            <a:off x="467704" y="490447"/>
            <a:ext cx="10839451" cy="673629"/>
          </a:xfrm>
        </p:spPr>
        <p:txBody>
          <a:bodyPr>
            <a:normAutofit/>
          </a:bodyPr>
          <a:lstStyle/>
          <a:p>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NM: Gamma Camera</a:t>
            </a:r>
            <a:endParaRPr lang="en-GB" sz="4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Titel 1"/>
          <p:cNvSpPr txBox="1">
            <a:spLocks/>
          </p:cNvSpPr>
          <p:nvPr/>
        </p:nvSpPr>
        <p:spPr>
          <a:xfrm>
            <a:off x="8255001" y="6443133"/>
            <a:ext cx="3925146" cy="35009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GB" sz="2000" b="1" kern="0" dirty="0" smtClean="0">
                <a:solidFill>
                  <a:srgbClr val="2E74B5"/>
                </a:solidFill>
                <a:cs typeface="Times New Roman" panose="02020603050405020304" pitchFamily="18" charset="0"/>
              </a:rPr>
              <a:t>Medical Imaging</a:t>
            </a:r>
            <a:endParaRPr lang="en-GB" sz="2000" b="1" kern="0" dirty="0">
              <a:solidFill>
                <a:srgbClr val="2E74B5"/>
              </a:solidFill>
              <a:cs typeface="Times New Roman" panose="02020603050405020304" pitchFamily="18" charset="0"/>
            </a:endParaRPr>
          </a:p>
        </p:txBody>
      </p:sp>
      <p:cxnSp>
        <p:nvCxnSpPr>
          <p:cNvPr id="11" name="Rechte verbindingslijn 10"/>
          <p:cNvCxnSpPr/>
          <p:nvPr/>
        </p:nvCxnSpPr>
        <p:spPr>
          <a:xfrm flipV="1">
            <a:off x="467704" y="1265846"/>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35104" y="6458001"/>
            <a:ext cx="377026" cy="369332"/>
          </a:xfrm>
          <a:prstGeom prst="rect">
            <a:avLst/>
          </a:prstGeom>
          <a:noFill/>
        </p:spPr>
        <p:txBody>
          <a:bodyPr wrap="none" rtlCol="0">
            <a:spAutoFit/>
          </a:bodyPr>
          <a:lstStyle/>
          <a:p>
            <a:r>
              <a:rPr lang="en-US" dirty="0" smtClean="0">
                <a:solidFill>
                  <a:srgbClr val="000000"/>
                </a:solidFill>
              </a:rPr>
              <a:t>©</a:t>
            </a:r>
            <a:endParaRPr lang="en-US" dirty="0">
              <a:solidFill>
                <a:srgbClr val="000000"/>
              </a:solidFill>
            </a:endParaRPr>
          </a:p>
        </p:txBody>
      </p:sp>
      <p:pic>
        <p:nvPicPr>
          <p:cNvPr id="3" name="Afbeelding 2"/>
          <p:cNvPicPr>
            <a:picLocks noChangeAspect="1"/>
          </p:cNvPicPr>
          <p:nvPr/>
        </p:nvPicPr>
        <p:blipFill>
          <a:blip r:embed="rId2"/>
          <a:stretch>
            <a:fillRect/>
          </a:stretch>
        </p:blipFill>
        <p:spPr>
          <a:xfrm>
            <a:off x="4347481" y="1468366"/>
            <a:ext cx="7425572" cy="4974767"/>
          </a:xfrm>
          <a:prstGeom prst="rect">
            <a:avLst/>
          </a:prstGeom>
        </p:spPr>
      </p:pic>
      <p:sp>
        <p:nvSpPr>
          <p:cNvPr id="4" name="Rechthoek 3"/>
          <p:cNvSpPr/>
          <p:nvPr/>
        </p:nvSpPr>
        <p:spPr>
          <a:xfrm>
            <a:off x="467704" y="2140490"/>
            <a:ext cx="5416629" cy="2585323"/>
          </a:xfrm>
          <a:prstGeom prst="rect">
            <a:avLst/>
          </a:prstGeom>
        </p:spPr>
        <p:txBody>
          <a:bodyPr wrap="square">
            <a:spAutoFit/>
          </a:bodyPr>
          <a:lstStyle/>
          <a:p>
            <a:r>
              <a:rPr lang="en-GB" dirty="0">
                <a:latin typeface="+mj-lt"/>
              </a:rPr>
              <a:t>The </a:t>
            </a:r>
            <a:r>
              <a:rPr lang="en-GB" b="1" dirty="0">
                <a:solidFill>
                  <a:srgbClr val="7030A0"/>
                </a:solidFill>
                <a:latin typeface="+mj-lt"/>
              </a:rPr>
              <a:t>Gamma Camera </a:t>
            </a:r>
            <a:r>
              <a:rPr lang="en-GB" dirty="0">
                <a:latin typeface="+mj-lt"/>
              </a:rPr>
              <a:t>is </a:t>
            </a:r>
            <a:r>
              <a:rPr lang="en-GB" dirty="0" smtClean="0">
                <a:latin typeface="+mj-lt"/>
              </a:rPr>
              <a:t>a detector for gamma particles (photons), based </a:t>
            </a:r>
            <a:r>
              <a:rPr lang="en-GB" dirty="0">
                <a:latin typeface="+mj-lt"/>
              </a:rPr>
              <a:t>on a large area </a:t>
            </a:r>
            <a:r>
              <a:rPr lang="en-GB" dirty="0" smtClean="0">
                <a:latin typeface="+mj-lt"/>
              </a:rPr>
              <a:t>(40 </a:t>
            </a:r>
            <a:r>
              <a:rPr lang="en-GB" dirty="0">
                <a:latin typeface="+mj-lt"/>
              </a:rPr>
              <a:t>cm </a:t>
            </a:r>
            <a:r>
              <a:rPr lang="en-GB" dirty="0" smtClean="0">
                <a:latin typeface="+mj-lt"/>
              </a:rPr>
              <a:t>or so in </a:t>
            </a:r>
            <a:r>
              <a:rPr lang="en-GB" dirty="0">
                <a:latin typeface="+mj-lt"/>
              </a:rPr>
              <a:t>diameter) </a:t>
            </a:r>
            <a:r>
              <a:rPr lang="en-GB" dirty="0" err="1" smtClean="0">
                <a:latin typeface="+mj-lt"/>
              </a:rPr>
              <a:t>NaI</a:t>
            </a:r>
            <a:r>
              <a:rPr lang="en-GB" dirty="0" smtClean="0">
                <a:latin typeface="+mj-lt"/>
              </a:rPr>
              <a:t>(Tl) </a:t>
            </a:r>
            <a:r>
              <a:rPr lang="en-GB" dirty="0">
                <a:latin typeface="+mj-lt"/>
              </a:rPr>
              <a:t>crystal. </a:t>
            </a:r>
            <a:br>
              <a:rPr lang="en-GB" dirty="0">
                <a:latin typeface="+mj-lt"/>
              </a:rPr>
            </a:br>
            <a:r>
              <a:rPr lang="en-GB" dirty="0">
                <a:latin typeface="+mj-lt"/>
              </a:rPr>
              <a:t>When a photon hits and interact with the crystal, the </a:t>
            </a:r>
            <a:r>
              <a:rPr lang="en-GB" b="1" dirty="0">
                <a:solidFill>
                  <a:srgbClr val="7030A0"/>
                </a:solidFill>
                <a:latin typeface="+mj-lt"/>
              </a:rPr>
              <a:t>scintillation</a:t>
            </a:r>
            <a:r>
              <a:rPr lang="en-GB" dirty="0">
                <a:latin typeface="+mj-lt"/>
              </a:rPr>
              <a:t> generated is detected by </a:t>
            </a:r>
            <a:r>
              <a:rPr lang="en-GB" dirty="0" smtClean="0">
                <a:latin typeface="+mj-lt"/>
              </a:rPr>
              <a:t>an </a:t>
            </a:r>
            <a:r>
              <a:rPr lang="en-GB" dirty="0">
                <a:latin typeface="+mj-lt"/>
              </a:rPr>
              <a:t>area of </a:t>
            </a:r>
            <a:r>
              <a:rPr lang="en-GB" dirty="0" smtClean="0">
                <a:latin typeface="+mj-lt"/>
              </a:rPr>
              <a:t>Photo Multiplier Tubes (PMTs). </a:t>
            </a:r>
            <a:r>
              <a:rPr lang="en-GB" dirty="0">
                <a:latin typeface="+mj-lt"/>
              </a:rPr>
              <a:t/>
            </a:r>
            <a:br>
              <a:rPr lang="en-GB" dirty="0">
                <a:latin typeface="+mj-lt"/>
              </a:rPr>
            </a:br>
            <a:r>
              <a:rPr lang="en-GB" dirty="0">
                <a:latin typeface="+mj-lt"/>
              </a:rPr>
              <a:t>An electronic circuit evaluates the relative signals from the PMTs and determines the location of the signal</a:t>
            </a:r>
            <a:r>
              <a:rPr lang="en-GB" dirty="0" smtClean="0">
                <a:latin typeface="+mj-lt"/>
              </a:rPr>
              <a:t>. From this, an image is constructed. </a:t>
            </a:r>
          </a:p>
        </p:txBody>
      </p:sp>
    </p:spTree>
    <p:extLst>
      <p:ext uri="{BB962C8B-B14F-4D97-AF65-F5344CB8AC3E}">
        <p14:creationId xmlns:p14="http://schemas.microsoft.com/office/powerpoint/2010/main" val="40072878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Rechte verbindingslijn 10"/>
          <p:cNvCxnSpPr/>
          <p:nvPr/>
        </p:nvCxnSpPr>
        <p:spPr>
          <a:xfrm flipV="1">
            <a:off x="476249" y="1256812"/>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5" name="Tekstvak 4"/>
          <p:cNvSpPr txBox="1"/>
          <p:nvPr/>
        </p:nvSpPr>
        <p:spPr>
          <a:xfrm>
            <a:off x="0" y="6505336"/>
            <a:ext cx="12191999" cy="276999"/>
          </a:xfrm>
          <a:prstGeom prst="rect">
            <a:avLst/>
          </a:prstGeom>
          <a:noFill/>
        </p:spPr>
        <p:txBody>
          <a:bodyPr wrap="square" rtlCol="0">
            <a:spAutoFit/>
          </a:bodyPr>
          <a:lstStyle/>
          <a:p>
            <a:pPr algn="ctr"/>
            <a:r>
              <a:rPr lang="en-GB" sz="1200" dirty="0" smtClean="0"/>
              <a:t>dr. Chris R. Mol, BME, NORTEC, 2016 </a:t>
            </a:r>
            <a:endParaRPr lang="en-GB" sz="1200" dirty="0"/>
          </a:p>
        </p:txBody>
      </p:sp>
      <p:sp>
        <p:nvSpPr>
          <p:cNvPr id="6" name="Titel 1"/>
          <p:cNvSpPr txBox="1">
            <a:spLocks/>
          </p:cNvSpPr>
          <p:nvPr/>
        </p:nvSpPr>
        <p:spPr>
          <a:xfrm>
            <a:off x="1974078" y="2401367"/>
            <a:ext cx="7605756" cy="204934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7000"/>
              </a:lnSpc>
            </a:pPr>
            <a:r>
              <a:rPr lang="en-US" sz="8800" b="1"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Other</a:t>
            </a:r>
          </a:p>
        </p:txBody>
      </p:sp>
    </p:spTree>
    <p:extLst>
      <p:ext uri="{BB962C8B-B14F-4D97-AF65-F5344CB8AC3E}">
        <p14:creationId xmlns:p14="http://schemas.microsoft.com/office/powerpoint/2010/main" val="39439077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76250" y="440796"/>
            <a:ext cx="11010900" cy="673629"/>
          </a:xfrm>
        </p:spPr>
        <p:txBody>
          <a:bodyPr>
            <a:normAutofit/>
          </a:bodyPr>
          <a:lstStyle/>
          <a:p>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3D Reconstruction and display</a:t>
            </a:r>
            <a:endParaRPr lang="en-GB" sz="4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cxnSp>
        <p:nvCxnSpPr>
          <p:cNvPr id="11" name="Rechte verbindingslijn 10"/>
          <p:cNvCxnSpPr/>
          <p:nvPr/>
        </p:nvCxnSpPr>
        <p:spPr>
          <a:xfrm flipV="1">
            <a:off x="467704" y="1265846"/>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t>dr. Chris R. Mol, BME, NORTEC, 2015 </a:t>
            </a:r>
            <a:endParaRPr lang="en-GB" sz="1200" dirty="0"/>
          </a:p>
        </p:txBody>
      </p:sp>
      <p:sp>
        <p:nvSpPr>
          <p:cNvPr id="8" name="Titel 1"/>
          <p:cNvSpPr txBox="1">
            <a:spLocks/>
          </p:cNvSpPr>
          <p:nvPr/>
        </p:nvSpPr>
        <p:spPr>
          <a:xfrm>
            <a:off x="8485291" y="6443133"/>
            <a:ext cx="3694855" cy="35009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GB" sz="2000"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Biological Signal Processing</a:t>
            </a:r>
            <a:endParaRPr lang="en-GB" sz="2000" dirty="0"/>
          </a:p>
        </p:txBody>
      </p:sp>
      <p:pic>
        <p:nvPicPr>
          <p:cNvPr id="5" name="Afbeelding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3377" y="1410745"/>
            <a:ext cx="3459638" cy="3877280"/>
          </a:xfrm>
          <a:prstGeom prst="rect">
            <a:avLst/>
          </a:prstGeom>
        </p:spPr>
      </p:pic>
      <p:pic>
        <p:nvPicPr>
          <p:cNvPr id="12" name="Afbeelding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94586" y="1452368"/>
            <a:ext cx="3339039" cy="4062059"/>
          </a:xfrm>
          <a:prstGeom prst="rect">
            <a:avLst/>
          </a:prstGeom>
        </p:spPr>
      </p:pic>
      <p:sp>
        <p:nvSpPr>
          <p:cNvPr id="15" name="Rechthoek 14"/>
          <p:cNvSpPr/>
          <p:nvPr/>
        </p:nvSpPr>
        <p:spPr>
          <a:xfrm>
            <a:off x="167782" y="5413935"/>
            <a:ext cx="11844582" cy="923330"/>
          </a:xfrm>
          <a:prstGeom prst="rect">
            <a:avLst/>
          </a:prstGeom>
        </p:spPr>
        <p:txBody>
          <a:bodyPr wrap="square">
            <a:spAutoFit/>
          </a:bodyPr>
          <a:lstStyle/>
          <a:p>
            <a:pPr algn="ctr">
              <a:spcAft>
                <a:spcPts val="0"/>
              </a:spcAft>
            </a:pPr>
            <a:r>
              <a:rPr lang="en-ZA" dirty="0" smtClean="0">
                <a:latin typeface="+mj-lt"/>
                <a:ea typeface="Calibri" panose="020F0502020204030204" pitchFamily="34" charset="0"/>
                <a:cs typeface="Times New Roman" panose="02020603050405020304" pitchFamily="18" charset="0"/>
              </a:rPr>
              <a:t>Imaging Methods like Magnetic Resonance (MR), Computerized Tomography (CT) and 3D ultrasound result in 3D data sets, which can be analysed by software programs and displayed to yield spectacular information which cannot be seen by a human observer from the original images. </a:t>
            </a:r>
          </a:p>
        </p:txBody>
      </p:sp>
      <p:pic>
        <p:nvPicPr>
          <p:cNvPr id="10" name="Afbeelding 9"/>
          <p:cNvPicPr>
            <a:picLocks noChangeAspect="1"/>
          </p:cNvPicPr>
          <p:nvPr/>
        </p:nvPicPr>
        <p:blipFill rotWithShape="1">
          <a:blip r:embed="rId4" cstate="email">
            <a:extLst>
              <a:ext uri="{28A0092B-C50C-407E-A947-70E740481C1C}">
                <a14:useLocalDpi xmlns:a14="http://schemas.microsoft.com/office/drawing/2010/main"/>
              </a:ext>
            </a:extLst>
          </a:blip>
          <a:srcRect l="7744" r="12136"/>
          <a:stretch/>
        </p:blipFill>
        <p:spPr>
          <a:xfrm>
            <a:off x="7659819" y="1469293"/>
            <a:ext cx="4122396" cy="3838773"/>
          </a:xfrm>
          <a:prstGeom prst="rect">
            <a:avLst/>
          </a:prstGeom>
        </p:spPr>
      </p:pic>
      <p:sp>
        <p:nvSpPr>
          <p:cNvPr id="13" name="Tekstvak 12"/>
          <p:cNvSpPr txBox="1"/>
          <p:nvPr/>
        </p:nvSpPr>
        <p:spPr>
          <a:xfrm>
            <a:off x="35104" y="6458001"/>
            <a:ext cx="377026"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8721679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solidFill>
                  <a:srgbClr val="000000"/>
                </a:solidFill>
              </a:rPr>
              <a:t>dr. Chris R. Mol, BME, NORTEC, 2016 </a:t>
            </a:r>
            <a:endParaRPr lang="en-GB" sz="1200" dirty="0">
              <a:solidFill>
                <a:srgbClr val="000000"/>
              </a:solidFill>
            </a:endParaRPr>
          </a:p>
        </p:txBody>
      </p:sp>
      <p:sp>
        <p:nvSpPr>
          <p:cNvPr id="2" name="Titel 1"/>
          <p:cNvSpPr>
            <a:spLocks noGrp="1"/>
          </p:cNvSpPr>
          <p:nvPr>
            <p:ph type="title" idx="4294967295"/>
          </p:nvPr>
        </p:nvSpPr>
        <p:spPr>
          <a:xfrm>
            <a:off x="476249" y="440796"/>
            <a:ext cx="9091084" cy="673629"/>
          </a:xfrm>
        </p:spPr>
        <p:txBody>
          <a:bodyPr>
            <a:normAutofit/>
          </a:bodyPr>
          <a:lstStyle/>
          <a:p>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Teleradiology</a:t>
            </a:r>
            <a:endParaRPr lang="en-GB" sz="4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Titel 1"/>
          <p:cNvSpPr txBox="1">
            <a:spLocks/>
          </p:cNvSpPr>
          <p:nvPr/>
        </p:nvSpPr>
        <p:spPr>
          <a:xfrm>
            <a:off x="8255001" y="6443133"/>
            <a:ext cx="3925146" cy="35009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GB" sz="2000" b="1" kern="0" dirty="0" smtClean="0">
                <a:solidFill>
                  <a:srgbClr val="2E74B5"/>
                </a:solidFill>
                <a:cs typeface="Times New Roman" panose="02020603050405020304" pitchFamily="18" charset="0"/>
              </a:rPr>
              <a:t>Medical Imaging</a:t>
            </a:r>
            <a:endParaRPr lang="en-GB" sz="2000" b="1" kern="0" dirty="0">
              <a:solidFill>
                <a:srgbClr val="2E74B5"/>
              </a:solidFill>
              <a:cs typeface="Times New Roman" panose="02020603050405020304" pitchFamily="18" charset="0"/>
            </a:endParaRPr>
          </a:p>
        </p:txBody>
      </p:sp>
      <p:cxnSp>
        <p:nvCxnSpPr>
          <p:cNvPr id="11" name="Rechte verbindingslijn 10"/>
          <p:cNvCxnSpPr/>
          <p:nvPr/>
        </p:nvCxnSpPr>
        <p:spPr>
          <a:xfrm flipV="1">
            <a:off x="467704" y="1265846"/>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35104" y="6458001"/>
            <a:ext cx="377026" cy="369332"/>
          </a:xfrm>
          <a:prstGeom prst="rect">
            <a:avLst/>
          </a:prstGeom>
          <a:noFill/>
        </p:spPr>
        <p:txBody>
          <a:bodyPr wrap="none" rtlCol="0">
            <a:spAutoFit/>
          </a:bodyPr>
          <a:lstStyle/>
          <a:p>
            <a:r>
              <a:rPr lang="en-US" dirty="0" smtClean="0">
                <a:solidFill>
                  <a:srgbClr val="000000"/>
                </a:solidFill>
              </a:rPr>
              <a:t>©</a:t>
            </a:r>
            <a:endParaRPr lang="en-US" dirty="0">
              <a:solidFill>
                <a:srgbClr val="000000"/>
              </a:solidFill>
            </a:endParaRPr>
          </a:p>
        </p:txBody>
      </p:sp>
      <p:sp>
        <p:nvSpPr>
          <p:cNvPr id="3" name="Rechthoek 2"/>
          <p:cNvSpPr/>
          <p:nvPr/>
        </p:nvSpPr>
        <p:spPr>
          <a:xfrm>
            <a:off x="4861873" y="5738937"/>
            <a:ext cx="6540531" cy="369332"/>
          </a:xfrm>
          <a:prstGeom prst="rect">
            <a:avLst/>
          </a:prstGeom>
          <a:solidFill>
            <a:schemeClr val="bg2"/>
          </a:solidFill>
          <a:ln>
            <a:solidFill>
              <a:srgbClr val="7030A0"/>
            </a:solidFill>
          </a:ln>
        </p:spPr>
        <p:txBody>
          <a:bodyPr wrap="square">
            <a:spAutoFit/>
          </a:bodyPr>
          <a:lstStyle/>
          <a:p>
            <a:r>
              <a:rPr lang="en-GB" dirty="0" smtClean="0">
                <a:solidFill>
                  <a:srgbClr val="000000"/>
                </a:solidFill>
                <a:latin typeface="Calibri Light" panose="020F0302020204030204"/>
              </a:rPr>
              <a:t>Teleradiology is gaining wide popularity, also in developing countries.  </a:t>
            </a:r>
            <a:endParaRPr lang="en-GB" dirty="0">
              <a:solidFill>
                <a:srgbClr val="000000"/>
              </a:solidFill>
              <a:latin typeface="Calibri Light" panose="020F0302020204030204"/>
            </a:endParaRPr>
          </a:p>
        </p:txBody>
      </p:sp>
      <p:sp>
        <p:nvSpPr>
          <p:cNvPr id="4" name="Rechthoek 3"/>
          <p:cNvSpPr/>
          <p:nvPr/>
        </p:nvSpPr>
        <p:spPr>
          <a:xfrm>
            <a:off x="428755" y="1436256"/>
            <a:ext cx="5899618" cy="1754326"/>
          </a:xfrm>
          <a:prstGeom prst="rect">
            <a:avLst/>
          </a:prstGeom>
        </p:spPr>
        <p:txBody>
          <a:bodyPr wrap="square">
            <a:spAutoFit/>
          </a:bodyPr>
          <a:lstStyle/>
          <a:p>
            <a:pPr lvl="0"/>
            <a:r>
              <a:rPr lang="en-GB" dirty="0">
                <a:solidFill>
                  <a:srgbClr val="000000"/>
                </a:solidFill>
                <a:latin typeface="Calibri Light" panose="020F0302020204030204"/>
              </a:rPr>
              <a:t>Teleradiology is the </a:t>
            </a:r>
            <a:r>
              <a:rPr lang="en-GB" b="1" dirty="0">
                <a:solidFill>
                  <a:srgbClr val="7030A0"/>
                </a:solidFill>
                <a:latin typeface="Calibri Light" panose="020F0302020204030204"/>
              </a:rPr>
              <a:t>transmission</a:t>
            </a:r>
            <a:r>
              <a:rPr lang="en-GB" dirty="0">
                <a:solidFill>
                  <a:srgbClr val="000000"/>
                </a:solidFill>
                <a:latin typeface="Calibri Light" panose="020F0302020204030204"/>
              </a:rPr>
              <a:t> of </a:t>
            </a:r>
            <a:r>
              <a:rPr lang="en-GB" dirty="0" smtClean="0">
                <a:solidFill>
                  <a:srgbClr val="000000"/>
                </a:solidFill>
                <a:latin typeface="Calibri Light" panose="020F0302020204030204"/>
              </a:rPr>
              <a:t>medical (X-ray) images </a:t>
            </a:r>
            <a:r>
              <a:rPr lang="en-GB" dirty="0">
                <a:solidFill>
                  <a:srgbClr val="000000"/>
                </a:solidFill>
                <a:latin typeface="Calibri Light" panose="020F0302020204030204"/>
              </a:rPr>
              <a:t>from one location to another </a:t>
            </a:r>
            <a:r>
              <a:rPr lang="en-GB" b="1" dirty="0">
                <a:solidFill>
                  <a:srgbClr val="7030A0"/>
                </a:solidFill>
                <a:latin typeface="Calibri Light" panose="020F0302020204030204"/>
              </a:rPr>
              <a:t>for interpretation by </a:t>
            </a:r>
            <a:r>
              <a:rPr lang="en-GB" b="1" dirty="0" smtClean="0">
                <a:solidFill>
                  <a:srgbClr val="7030A0"/>
                </a:solidFill>
                <a:latin typeface="Calibri Light" panose="020F0302020204030204"/>
              </a:rPr>
              <a:t>a trained professional</a:t>
            </a:r>
            <a:r>
              <a:rPr lang="en-GB" dirty="0" smtClean="0">
                <a:solidFill>
                  <a:srgbClr val="000000"/>
                </a:solidFill>
                <a:latin typeface="Calibri Light" panose="020F0302020204030204"/>
              </a:rPr>
              <a:t>. </a:t>
            </a:r>
            <a:r>
              <a:rPr lang="en-GB" dirty="0">
                <a:solidFill>
                  <a:srgbClr val="000000"/>
                </a:solidFill>
                <a:latin typeface="Calibri Light" panose="020F0302020204030204"/>
              </a:rPr>
              <a:t>It </a:t>
            </a:r>
            <a:r>
              <a:rPr lang="en-GB" dirty="0" smtClean="0">
                <a:solidFill>
                  <a:srgbClr val="000000"/>
                </a:solidFill>
                <a:latin typeface="Calibri Light" panose="020F0302020204030204"/>
              </a:rPr>
              <a:t>can be used </a:t>
            </a:r>
            <a:r>
              <a:rPr lang="en-GB" dirty="0">
                <a:solidFill>
                  <a:srgbClr val="000000"/>
                </a:solidFill>
                <a:latin typeface="Calibri Light" panose="020F0302020204030204"/>
              </a:rPr>
              <a:t>to allow rapid interpretation of emergency </a:t>
            </a:r>
            <a:r>
              <a:rPr lang="en-GB" dirty="0" smtClean="0">
                <a:solidFill>
                  <a:srgbClr val="000000"/>
                </a:solidFill>
                <a:latin typeface="Calibri Light" panose="020F0302020204030204"/>
              </a:rPr>
              <a:t>room examinations </a:t>
            </a:r>
            <a:r>
              <a:rPr lang="en-GB" dirty="0">
                <a:solidFill>
                  <a:srgbClr val="000000"/>
                </a:solidFill>
                <a:latin typeface="Calibri Light" panose="020F0302020204030204"/>
              </a:rPr>
              <a:t>after hours of usual </a:t>
            </a:r>
            <a:r>
              <a:rPr lang="en-GB" dirty="0" smtClean="0">
                <a:solidFill>
                  <a:srgbClr val="000000"/>
                </a:solidFill>
                <a:latin typeface="Calibri Light" panose="020F0302020204030204"/>
              </a:rPr>
              <a:t>operation. It can also be used to support small hospitals in rural areas which have an X-ray system, but no radiologist. </a:t>
            </a:r>
            <a:endParaRPr lang="en-GB" dirty="0">
              <a:solidFill>
                <a:srgbClr val="000000"/>
              </a:solidFill>
              <a:latin typeface="Calibri Light" panose="020F0302020204030204"/>
            </a:endParaRPr>
          </a:p>
        </p:txBody>
      </p:sp>
      <p:sp>
        <p:nvSpPr>
          <p:cNvPr id="5" name="Rechthoek 4"/>
          <p:cNvSpPr/>
          <p:nvPr/>
        </p:nvSpPr>
        <p:spPr>
          <a:xfrm>
            <a:off x="428755" y="3430613"/>
            <a:ext cx="6006777" cy="2308324"/>
          </a:xfrm>
          <a:prstGeom prst="rect">
            <a:avLst/>
          </a:prstGeom>
        </p:spPr>
        <p:txBody>
          <a:bodyPr wrap="square">
            <a:spAutoFit/>
          </a:bodyPr>
          <a:lstStyle/>
          <a:p>
            <a:pPr lvl="0"/>
            <a:r>
              <a:rPr lang="en-GB" dirty="0">
                <a:solidFill>
                  <a:srgbClr val="000000"/>
                </a:solidFill>
                <a:latin typeface="Calibri Light" panose="020F0302020204030204"/>
              </a:rPr>
              <a:t>Teleradiology requires a </a:t>
            </a:r>
            <a:r>
              <a:rPr lang="en-GB" b="1" dirty="0">
                <a:solidFill>
                  <a:srgbClr val="7030A0"/>
                </a:solidFill>
                <a:latin typeface="Calibri Light" panose="020F0302020204030204"/>
              </a:rPr>
              <a:t>sending station</a:t>
            </a:r>
            <a:r>
              <a:rPr lang="en-GB" dirty="0">
                <a:solidFill>
                  <a:srgbClr val="000000"/>
                </a:solidFill>
                <a:latin typeface="Calibri Light" panose="020F0302020204030204"/>
              </a:rPr>
              <a:t>, </a:t>
            </a:r>
            <a:r>
              <a:rPr lang="en-GB" dirty="0" smtClean="0">
                <a:solidFill>
                  <a:srgbClr val="000000"/>
                </a:solidFill>
                <a:latin typeface="Calibri Light" panose="020F0302020204030204"/>
              </a:rPr>
              <a:t>an </a:t>
            </a:r>
            <a:r>
              <a:rPr lang="en-GB" b="1" dirty="0" smtClean="0">
                <a:solidFill>
                  <a:srgbClr val="7030A0"/>
                </a:solidFill>
                <a:latin typeface="Calibri Light" panose="020F0302020204030204"/>
              </a:rPr>
              <a:t>internet </a:t>
            </a:r>
            <a:r>
              <a:rPr lang="en-GB" b="1" dirty="0">
                <a:solidFill>
                  <a:srgbClr val="7030A0"/>
                </a:solidFill>
                <a:latin typeface="Calibri Light" panose="020F0302020204030204"/>
              </a:rPr>
              <a:t>connection</a:t>
            </a:r>
            <a:r>
              <a:rPr lang="en-GB" dirty="0">
                <a:solidFill>
                  <a:srgbClr val="000000"/>
                </a:solidFill>
                <a:latin typeface="Calibri Light" panose="020F0302020204030204"/>
              </a:rPr>
              <a:t>, and a </a:t>
            </a:r>
            <a:r>
              <a:rPr lang="en-GB" b="1" dirty="0">
                <a:solidFill>
                  <a:srgbClr val="7030A0"/>
                </a:solidFill>
                <a:latin typeface="Calibri Light" panose="020F0302020204030204"/>
              </a:rPr>
              <a:t>high-quality receiving station</a:t>
            </a:r>
            <a:r>
              <a:rPr lang="en-GB" dirty="0">
                <a:solidFill>
                  <a:srgbClr val="000000"/>
                </a:solidFill>
                <a:latin typeface="Calibri Light" panose="020F0302020204030204"/>
              </a:rPr>
              <a:t>. At the transmission station, plain radiographs are passed through a digitizing machine before transmission, while CT, MRI, ultrasound and nuclear medicine scans can be sent directly, as they are already digital data. The computer at the receiving end will need to have a </a:t>
            </a:r>
            <a:r>
              <a:rPr lang="en-GB" b="1" dirty="0">
                <a:solidFill>
                  <a:srgbClr val="7030A0"/>
                </a:solidFill>
                <a:latin typeface="Calibri Light" panose="020F0302020204030204"/>
              </a:rPr>
              <a:t>high-quality display </a:t>
            </a:r>
            <a:r>
              <a:rPr lang="en-GB" b="1" dirty="0" smtClean="0">
                <a:solidFill>
                  <a:srgbClr val="7030A0"/>
                </a:solidFill>
                <a:latin typeface="Calibri Light" panose="020F0302020204030204"/>
              </a:rPr>
              <a:t>screen</a:t>
            </a:r>
            <a:r>
              <a:rPr lang="en-GB" dirty="0" smtClean="0">
                <a:solidFill>
                  <a:srgbClr val="000000"/>
                </a:solidFill>
                <a:latin typeface="Calibri Light" panose="020F0302020204030204"/>
              </a:rPr>
              <a:t>. </a:t>
            </a:r>
            <a:r>
              <a:rPr lang="en-GB" dirty="0">
                <a:solidFill>
                  <a:srgbClr val="000000"/>
                </a:solidFill>
                <a:latin typeface="Calibri Light" panose="020F0302020204030204"/>
              </a:rPr>
              <a:t>Reports are then transmitted to the requesting clinician.</a:t>
            </a:r>
          </a:p>
        </p:txBody>
      </p:sp>
      <p:pic>
        <p:nvPicPr>
          <p:cNvPr id="7" name="Afbeelding 6"/>
          <p:cNvPicPr>
            <a:picLocks noChangeAspect="1"/>
          </p:cNvPicPr>
          <p:nvPr/>
        </p:nvPicPr>
        <p:blipFill>
          <a:blip r:embed="rId2"/>
          <a:stretch>
            <a:fillRect/>
          </a:stretch>
        </p:blipFill>
        <p:spPr>
          <a:xfrm>
            <a:off x="6534179" y="1689751"/>
            <a:ext cx="5212927" cy="3541075"/>
          </a:xfrm>
          <a:prstGeom prst="rect">
            <a:avLst/>
          </a:prstGeom>
        </p:spPr>
      </p:pic>
    </p:spTree>
    <p:extLst>
      <p:ext uri="{BB962C8B-B14F-4D97-AF65-F5344CB8AC3E}">
        <p14:creationId xmlns:p14="http://schemas.microsoft.com/office/powerpoint/2010/main" val="3517194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Rechte verbindingslijn 10"/>
          <p:cNvCxnSpPr/>
          <p:nvPr/>
        </p:nvCxnSpPr>
        <p:spPr>
          <a:xfrm flipV="1">
            <a:off x="476249" y="1256812"/>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2" name="Titel 1"/>
          <p:cNvSpPr txBox="1">
            <a:spLocks/>
          </p:cNvSpPr>
          <p:nvPr/>
        </p:nvSpPr>
        <p:spPr>
          <a:xfrm>
            <a:off x="4975224" y="2034960"/>
            <a:ext cx="2241551" cy="147320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07000"/>
              </a:lnSpc>
            </a:pPr>
            <a:r>
              <a:rPr lang="en-US" sz="8800" b="1" dirty="0">
                <a:solidFill>
                  <a:srgbClr val="00597C"/>
                </a:solidFill>
                <a:latin typeface="Calibri Light" panose="020F0302020204030204" pitchFamily="34" charset="0"/>
                <a:ea typeface="Times New Roman" panose="02020603050405020304" pitchFamily="18" charset="0"/>
                <a:cs typeface="Times New Roman" panose="02020603050405020304" pitchFamily="18" charset="0"/>
              </a:rPr>
              <a:t>END</a:t>
            </a:r>
            <a:endParaRPr lang="en-GB" sz="8800" b="1" spc="-50" dirty="0">
              <a:solidFill>
                <a:srgbClr val="00597C"/>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 name="TextBox 1"/>
          <p:cNvSpPr txBox="1"/>
          <p:nvPr/>
        </p:nvSpPr>
        <p:spPr>
          <a:xfrm>
            <a:off x="0" y="4267321"/>
            <a:ext cx="12192000" cy="646331"/>
          </a:xfrm>
          <a:prstGeom prst="rect">
            <a:avLst/>
          </a:prstGeom>
          <a:noFill/>
        </p:spPr>
        <p:txBody>
          <a:bodyPr wrap="square" rtlCol="0">
            <a:spAutoFit/>
          </a:bodyPr>
          <a:lstStyle/>
          <a:p>
            <a:pPr algn="ctr"/>
            <a:r>
              <a:rPr lang="en-US" dirty="0" smtClean="0"/>
              <a:t>The creation of this presentation was supported by a grant from THET: </a:t>
            </a:r>
          </a:p>
          <a:p>
            <a:pPr algn="ctr"/>
            <a:r>
              <a:rPr lang="en-US" dirty="0" smtClean="0"/>
              <a:t>see  </a:t>
            </a:r>
            <a:r>
              <a:rPr lang="en-US" dirty="0">
                <a:hlinkClick r:id="rId2"/>
              </a:rPr>
              <a:t>https://www.thet.org/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8335" y="5024011"/>
            <a:ext cx="2555330" cy="1088369"/>
          </a:xfrm>
          <a:prstGeom prst="rect">
            <a:avLst/>
          </a:prstGeom>
        </p:spPr>
      </p:pic>
    </p:spTree>
    <p:extLst>
      <p:ext uri="{BB962C8B-B14F-4D97-AF65-F5344CB8AC3E}">
        <p14:creationId xmlns:p14="http://schemas.microsoft.com/office/powerpoint/2010/main" val="8558373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Rechte verbindingslijn 10"/>
          <p:cNvCxnSpPr/>
          <p:nvPr/>
        </p:nvCxnSpPr>
        <p:spPr>
          <a:xfrm flipV="1">
            <a:off x="476249" y="1256812"/>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5" name="Tekstvak 4"/>
          <p:cNvSpPr txBox="1"/>
          <p:nvPr/>
        </p:nvSpPr>
        <p:spPr>
          <a:xfrm>
            <a:off x="0" y="6505336"/>
            <a:ext cx="12191999" cy="276999"/>
          </a:xfrm>
          <a:prstGeom prst="rect">
            <a:avLst/>
          </a:prstGeom>
          <a:noFill/>
        </p:spPr>
        <p:txBody>
          <a:bodyPr wrap="square" rtlCol="0">
            <a:spAutoFit/>
          </a:bodyPr>
          <a:lstStyle/>
          <a:p>
            <a:pPr algn="ctr"/>
            <a:r>
              <a:rPr lang="en-GB" sz="1200" dirty="0" smtClean="0"/>
              <a:t>dr. Chris R. Mol, BME, NORTEC, 2016 </a:t>
            </a:r>
            <a:endParaRPr lang="en-GB" sz="1200" dirty="0"/>
          </a:p>
        </p:txBody>
      </p:sp>
      <p:sp>
        <p:nvSpPr>
          <p:cNvPr id="6" name="Titel 1"/>
          <p:cNvSpPr txBox="1">
            <a:spLocks/>
          </p:cNvSpPr>
          <p:nvPr/>
        </p:nvSpPr>
        <p:spPr>
          <a:xfrm>
            <a:off x="1923278" y="1757900"/>
            <a:ext cx="7605756" cy="204934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7000"/>
              </a:lnSpc>
            </a:pPr>
            <a:r>
              <a:rPr lang="en-US" sz="8800" b="1"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CT</a:t>
            </a:r>
          </a:p>
          <a:p>
            <a:pPr algn="ctr">
              <a:lnSpc>
                <a:spcPct val="107000"/>
              </a:lnSpc>
            </a:pPr>
            <a:r>
              <a:rPr lang="en-US" sz="4400" b="1" spc="-5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Computerized Tomography</a:t>
            </a:r>
            <a:endParaRPr lang="en-GB" sz="4400" b="1" spc="-5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cxnSp>
        <p:nvCxnSpPr>
          <p:cNvPr id="3" name="Rechte verbindingslijn met pijl 2"/>
          <p:cNvCxnSpPr/>
          <p:nvPr/>
        </p:nvCxnSpPr>
        <p:spPr>
          <a:xfrm>
            <a:off x="4411133" y="3767667"/>
            <a:ext cx="0" cy="7958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6"/>
          <p:cNvCxnSpPr/>
          <p:nvPr/>
        </p:nvCxnSpPr>
        <p:spPr>
          <a:xfrm>
            <a:off x="7181605" y="3767667"/>
            <a:ext cx="0" cy="7958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Rechthoek 3"/>
          <p:cNvSpPr/>
          <p:nvPr/>
        </p:nvSpPr>
        <p:spPr>
          <a:xfrm>
            <a:off x="5726156" y="4756520"/>
            <a:ext cx="3092291" cy="1323439"/>
          </a:xfrm>
          <a:prstGeom prst="rect">
            <a:avLst/>
          </a:prstGeom>
        </p:spPr>
        <p:txBody>
          <a:bodyPr wrap="square">
            <a:spAutoFit/>
          </a:bodyPr>
          <a:lstStyle/>
          <a:p>
            <a:pPr algn="ctr"/>
            <a:r>
              <a:rPr lang="en-GB" sz="2000" dirty="0" smtClean="0">
                <a:solidFill>
                  <a:srgbClr val="000000"/>
                </a:solidFill>
                <a:latin typeface="Calibri Light" panose="020F0302020204030204"/>
              </a:rPr>
              <a:t>cross-sectional images (tomograms) </a:t>
            </a:r>
          </a:p>
          <a:p>
            <a:pPr algn="ctr"/>
            <a:r>
              <a:rPr lang="en-GB" sz="2000" dirty="0" smtClean="0">
                <a:solidFill>
                  <a:srgbClr val="000000"/>
                </a:solidFill>
                <a:latin typeface="Calibri Light" panose="020F0302020204030204"/>
              </a:rPr>
              <a:t>rather than ‘projection’ images</a:t>
            </a:r>
            <a:endParaRPr lang="en-GB" sz="2000" dirty="0"/>
          </a:p>
        </p:txBody>
      </p:sp>
      <p:sp>
        <p:nvSpPr>
          <p:cNvPr id="9" name="Rechthoek 8"/>
          <p:cNvSpPr/>
          <p:nvPr/>
        </p:nvSpPr>
        <p:spPr>
          <a:xfrm>
            <a:off x="2976580" y="4731253"/>
            <a:ext cx="2869105" cy="1323439"/>
          </a:xfrm>
          <a:prstGeom prst="rect">
            <a:avLst/>
          </a:prstGeom>
        </p:spPr>
        <p:txBody>
          <a:bodyPr wrap="square">
            <a:spAutoFit/>
          </a:bodyPr>
          <a:lstStyle/>
          <a:p>
            <a:pPr algn="ctr"/>
            <a:r>
              <a:rPr lang="en-GB" sz="2000" dirty="0" smtClean="0">
                <a:solidFill>
                  <a:srgbClr val="000000"/>
                </a:solidFill>
                <a:latin typeface="Calibri Light" panose="020F0302020204030204"/>
              </a:rPr>
              <a:t>‘calculated’</a:t>
            </a:r>
          </a:p>
          <a:p>
            <a:pPr algn="ctr"/>
            <a:r>
              <a:rPr lang="en-GB" sz="2000" dirty="0" smtClean="0">
                <a:solidFill>
                  <a:srgbClr val="000000"/>
                </a:solidFill>
                <a:latin typeface="Calibri Light" panose="020F0302020204030204"/>
              </a:rPr>
              <a:t>with a computer,</a:t>
            </a:r>
          </a:p>
          <a:p>
            <a:pPr algn="ctr"/>
            <a:r>
              <a:rPr lang="en-GB" sz="2000" dirty="0" smtClean="0">
                <a:solidFill>
                  <a:srgbClr val="000000"/>
                </a:solidFill>
                <a:latin typeface="Calibri Light" panose="020F0302020204030204"/>
              </a:rPr>
              <a:t>rather than directly recorded on film</a:t>
            </a:r>
            <a:endParaRPr lang="en-GB" sz="2000" dirty="0"/>
          </a:p>
        </p:txBody>
      </p:sp>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16155" y="4154656"/>
            <a:ext cx="2794793" cy="2125357"/>
          </a:xfrm>
          <a:prstGeom prst="rect">
            <a:avLst/>
          </a:prstGeom>
        </p:spPr>
      </p:pic>
    </p:spTree>
    <p:extLst>
      <p:ext uri="{BB962C8B-B14F-4D97-AF65-F5344CB8AC3E}">
        <p14:creationId xmlns:p14="http://schemas.microsoft.com/office/powerpoint/2010/main" val="37598351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76250" y="440796"/>
            <a:ext cx="11010900" cy="673629"/>
          </a:xfrm>
        </p:spPr>
        <p:txBody>
          <a:bodyPr>
            <a:normAutofit/>
          </a:bodyPr>
          <a:lstStyle/>
          <a:p>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CT: principles</a:t>
            </a:r>
            <a:endParaRPr lang="en-GB" sz="4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cxnSp>
        <p:nvCxnSpPr>
          <p:cNvPr id="11" name="Rechte verbindingslijn 10"/>
          <p:cNvCxnSpPr/>
          <p:nvPr/>
        </p:nvCxnSpPr>
        <p:spPr>
          <a:xfrm flipV="1">
            <a:off x="467704" y="1265846"/>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t>dr. Chris R. Mol, BME, NORTEC, 2015 </a:t>
            </a:r>
            <a:endParaRPr lang="en-GB" sz="1200" dirty="0"/>
          </a:p>
        </p:txBody>
      </p:sp>
      <p:sp>
        <p:nvSpPr>
          <p:cNvPr id="8" name="Titel 1"/>
          <p:cNvSpPr txBox="1">
            <a:spLocks/>
          </p:cNvSpPr>
          <p:nvPr/>
        </p:nvSpPr>
        <p:spPr>
          <a:xfrm>
            <a:off x="8485291" y="6443133"/>
            <a:ext cx="3694855" cy="35009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GB" sz="2000"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Biological Signal Processing</a:t>
            </a:r>
            <a:endParaRPr lang="en-GB" sz="2000" dirty="0"/>
          </a:p>
        </p:txBody>
      </p:sp>
      <p:pic>
        <p:nvPicPr>
          <p:cNvPr id="4" name="Afbeelding 3"/>
          <p:cNvPicPr>
            <a:picLocks noChangeAspect="1"/>
          </p:cNvPicPr>
          <p:nvPr/>
        </p:nvPicPr>
        <p:blipFill rotWithShape="1">
          <a:blip r:embed="rId2" cstate="email">
            <a:extLst>
              <a:ext uri="{28A0092B-C50C-407E-A947-70E740481C1C}">
                <a14:useLocalDpi xmlns:a14="http://schemas.microsoft.com/office/drawing/2010/main"/>
              </a:ext>
            </a:extLst>
          </a:blip>
          <a:srcRect r="1912"/>
          <a:stretch/>
        </p:blipFill>
        <p:spPr>
          <a:xfrm>
            <a:off x="4387869" y="1413669"/>
            <a:ext cx="4097422" cy="3126445"/>
          </a:xfrm>
          <a:prstGeom prst="rect">
            <a:avLst/>
          </a:prstGeom>
        </p:spPr>
      </p:pic>
      <p:sp>
        <p:nvSpPr>
          <p:cNvPr id="9" name="Tekstvak 8"/>
          <p:cNvSpPr txBox="1"/>
          <p:nvPr/>
        </p:nvSpPr>
        <p:spPr>
          <a:xfrm>
            <a:off x="35104" y="6458001"/>
            <a:ext cx="377026" cy="369332"/>
          </a:xfrm>
          <a:prstGeom prst="rect">
            <a:avLst/>
          </a:prstGeom>
          <a:noFill/>
        </p:spPr>
        <p:txBody>
          <a:bodyPr wrap="none" rtlCol="0">
            <a:spAutoFit/>
          </a:bodyPr>
          <a:lstStyle/>
          <a:p>
            <a:r>
              <a:rPr lang="en-US" dirty="0" smtClean="0"/>
              <a:t>©</a:t>
            </a:r>
            <a:endParaRPr lang="en-US" dirty="0"/>
          </a:p>
        </p:txBody>
      </p:sp>
      <p:pic>
        <p:nvPicPr>
          <p:cNvPr id="13" name="Afbeelding 12"/>
          <p:cNvPicPr>
            <a:picLocks noChangeAspect="1"/>
          </p:cNvPicPr>
          <p:nvPr/>
        </p:nvPicPr>
        <p:blipFill>
          <a:blip r:embed="rId3"/>
          <a:stretch>
            <a:fillRect/>
          </a:stretch>
        </p:blipFill>
        <p:spPr>
          <a:xfrm>
            <a:off x="8979286" y="1349488"/>
            <a:ext cx="2507864" cy="3164497"/>
          </a:xfrm>
          <a:prstGeom prst="rect">
            <a:avLst/>
          </a:prstGeom>
        </p:spPr>
      </p:pic>
      <p:pic>
        <p:nvPicPr>
          <p:cNvPr id="15" name="Afbeelding 14"/>
          <p:cNvPicPr>
            <a:picLocks noChangeAspect="1"/>
          </p:cNvPicPr>
          <p:nvPr/>
        </p:nvPicPr>
        <p:blipFill>
          <a:blip r:embed="rId4"/>
          <a:stretch>
            <a:fillRect/>
          </a:stretch>
        </p:blipFill>
        <p:spPr>
          <a:xfrm>
            <a:off x="476250" y="1732152"/>
            <a:ext cx="3688275" cy="2458848"/>
          </a:xfrm>
          <a:prstGeom prst="rect">
            <a:avLst/>
          </a:prstGeom>
        </p:spPr>
      </p:pic>
      <p:sp>
        <p:nvSpPr>
          <p:cNvPr id="16" name="Rechthoek 15"/>
          <p:cNvSpPr/>
          <p:nvPr/>
        </p:nvSpPr>
        <p:spPr>
          <a:xfrm>
            <a:off x="467704" y="4715307"/>
            <a:ext cx="11576671" cy="1477328"/>
          </a:xfrm>
          <a:prstGeom prst="rect">
            <a:avLst/>
          </a:prstGeom>
        </p:spPr>
        <p:txBody>
          <a:bodyPr wrap="square">
            <a:spAutoFit/>
          </a:bodyPr>
          <a:lstStyle/>
          <a:p>
            <a:pPr marL="285750" indent="-285750">
              <a:buFont typeface="Arial" panose="020B0604020202020204" pitchFamily="34" charset="0"/>
              <a:buChar char="•"/>
            </a:pPr>
            <a:r>
              <a:rPr lang="en-GB" dirty="0" smtClean="0">
                <a:solidFill>
                  <a:srgbClr val="000000"/>
                </a:solidFill>
                <a:latin typeface="Calibri Light" panose="020F0302020204030204"/>
              </a:rPr>
              <a:t>An X-ray tube with opposite X-ray detectors are built into a scanner (gantry) are rapidly rotating around the patient. </a:t>
            </a:r>
          </a:p>
          <a:p>
            <a:pPr marL="285750" indent="-285750">
              <a:buFont typeface="Arial" panose="020B0604020202020204" pitchFamily="34" charset="0"/>
              <a:buChar char="•"/>
            </a:pPr>
            <a:r>
              <a:rPr lang="en-GB" dirty="0" smtClean="0">
                <a:solidFill>
                  <a:srgbClr val="000000"/>
                </a:solidFill>
                <a:latin typeface="Calibri Light" panose="020F0302020204030204"/>
              </a:rPr>
              <a:t>The scanner measures how much X-ray is passing through the patient along thousands of different projection lines. </a:t>
            </a:r>
          </a:p>
          <a:p>
            <a:pPr marL="285750" indent="-285750">
              <a:buFont typeface="Arial" panose="020B0604020202020204" pitchFamily="34" charset="0"/>
              <a:buChar char="•"/>
            </a:pPr>
            <a:r>
              <a:rPr lang="en-GB" dirty="0" smtClean="0">
                <a:solidFill>
                  <a:srgbClr val="000000"/>
                </a:solidFill>
                <a:latin typeface="Calibri Light" panose="020F0302020204030204"/>
              </a:rPr>
              <a:t>From these many data, the X-ray absorption in each position in a cross-section of the patient is calculated. </a:t>
            </a:r>
          </a:p>
          <a:p>
            <a:pPr marL="285750" indent="-285750">
              <a:buFont typeface="Arial" panose="020B0604020202020204" pitchFamily="34" charset="0"/>
              <a:buChar char="•"/>
            </a:pPr>
            <a:r>
              <a:rPr lang="en-GB" dirty="0" smtClean="0">
                <a:solidFill>
                  <a:srgbClr val="000000"/>
                </a:solidFill>
                <a:latin typeface="Calibri Light" panose="020F0302020204030204"/>
              </a:rPr>
              <a:t>In the resulting CT image, each pixel indicates the </a:t>
            </a:r>
            <a:r>
              <a:rPr lang="en-GB" b="1" dirty="0" smtClean="0">
                <a:solidFill>
                  <a:srgbClr val="7030A0"/>
                </a:solidFill>
                <a:latin typeface="Calibri Light" panose="020F0302020204030204"/>
              </a:rPr>
              <a:t>X-ray absorption </a:t>
            </a:r>
            <a:r>
              <a:rPr lang="en-GB" dirty="0" smtClean="0">
                <a:solidFill>
                  <a:srgbClr val="000000"/>
                </a:solidFill>
                <a:latin typeface="Calibri Light" panose="020F0302020204030204"/>
              </a:rPr>
              <a:t>at that location: high absorption for bone, low for air, intermediate for various soft tissues. </a:t>
            </a:r>
            <a:endParaRPr lang="en-GB" dirty="0"/>
          </a:p>
        </p:txBody>
      </p:sp>
    </p:spTree>
    <p:extLst>
      <p:ext uri="{BB962C8B-B14F-4D97-AF65-F5344CB8AC3E}">
        <p14:creationId xmlns:p14="http://schemas.microsoft.com/office/powerpoint/2010/main" val="26522791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t>dr. Chris R. Mol, BME, NORTEC, 2016 </a:t>
            </a:r>
            <a:endParaRPr lang="en-GB" sz="1200" dirty="0"/>
          </a:p>
        </p:txBody>
      </p:sp>
      <p:sp>
        <p:nvSpPr>
          <p:cNvPr id="2" name="Titel 1"/>
          <p:cNvSpPr>
            <a:spLocks noGrp="1"/>
          </p:cNvSpPr>
          <p:nvPr>
            <p:ph type="title" idx="4294967295"/>
          </p:nvPr>
        </p:nvSpPr>
        <p:spPr>
          <a:xfrm>
            <a:off x="476248" y="440796"/>
            <a:ext cx="10610851" cy="673629"/>
          </a:xfrm>
        </p:spPr>
        <p:txBody>
          <a:bodyPr>
            <a:normAutofit/>
          </a:bodyPr>
          <a:lstStyle/>
          <a:p>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CT principles</a:t>
            </a:r>
            <a:endParaRPr lang="en-GB" sz="4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Titel 1"/>
          <p:cNvSpPr txBox="1">
            <a:spLocks/>
          </p:cNvSpPr>
          <p:nvPr/>
        </p:nvSpPr>
        <p:spPr>
          <a:xfrm>
            <a:off x="8255001" y="6443133"/>
            <a:ext cx="3925146" cy="35009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GB" sz="2000" b="1" kern="0" dirty="0" smtClean="0">
                <a:solidFill>
                  <a:srgbClr val="2E74B5"/>
                </a:solidFill>
                <a:latin typeface="Calibri Light" panose="020F0302020204030204" pitchFamily="34" charset="0"/>
                <a:cs typeface="Times New Roman" panose="02020603050405020304" pitchFamily="18" charset="0"/>
              </a:rPr>
              <a:t>Medical Imaging</a:t>
            </a:r>
            <a:endParaRPr lang="en-GB" sz="2000" b="1" kern="0" dirty="0">
              <a:solidFill>
                <a:srgbClr val="2E74B5"/>
              </a:solidFill>
              <a:latin typeface="Calibri Light" panose="020F0302020204030204" pitchFamily="34" charset="0"/>
              <a:cs typeface="Times New Roman" panose="02020603050405020304" pitchFamily="18" charset="0"/>
            </a:endParaRPr>
          </a:p>
        </p:txBody>
      </p:sp>
      <p:cxnSp>
        <p:nvCxnSpPr>
          <p:cNvPr id="11" name="Rechte verbindingslijn 10"/>
          <p:cNvCxnSpPr/>
          <p:nvPr/>
        </p:nvCxnSpPr>
        <p:spPr>
          <a:xfrm flipV="1">
            <a:off x="467704" y="1265846"/>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35104" y="6458001"/>
            <a:ext cx="377026" cy="369332"/>
          </a:xfrm>
          <a:prstGeom prst="rect">
            <a:avLst/>
          </a:prstGeom>
          <a:noFill/>
        </p:spPr>
        <p:txBody>
          <a:bodyPr wrap="none" rtlCol="0">
            <a:spAutoFit/>
          </a:bodyPr>
          <a:lstStyle/>
          <a:p>
            <a:r>
              <a:rPr lang="en-US" dirty="0" smtClean="0"/>
              <a:t>©</a:t>
            </a:r>
            <a:endParaRPr lang="en-US" dirty="0"/>
          </a:p>
        </p:txBody>
      </p:sp>
      <p:sp>
        <p:nvSpPr>
          <p:cNvPr id="4" name="Rechthoek 3"/>
          <p:cNvSpPr/>
          <p:nvPr/>
        </p:nvSpPr>
        <p:spPr>
          <a:xfrm>
            <a:off x="3758128" y="2467250"/>
            <a:ext cx="4425001" cy="646331"/>
          </a:xfrm>
          <a:prstGeom prst="rect">
            <a:avLst/>
          </a:prstGeom>
        </p:spPr>
        <p:txBody>
          <a:bodyPr wrap="square">
            <a:spAutoFit/>
          </a:bodyPr>
          <a:lstStyle/>
          <a:p>
            <a:pPr lvl="0"/>
            <a:r>
              <a:rPr lang="en-GB" dirty="0" smtClean="0">
                <a:solidFill>
                  <a:srgbClr val="000000"/>
                </a:solidFill>
                <a:latin typeface="Calibri Light" panose="020F0302020204030204"/>
              </a:rPr>
              <a:t>In CT, tissues </a:t>
            </a:r>
            <a:r>
              <a:rPr lang="en-GB" dirty="0">
                <a:solidFill>
                  <a:srgbClr val="000000"/>
                </a:solidFill>
                <a:latin typeface="Calibri Light" panose="020F0302020204030204"/>
              </a:rPr>
              <a:t>are </a:t>
            </a:r>
            <a:r>
              <a:rPr lang="en-GB" b="1" dirty="0">
                <a:solidFill>
                  <a:srgbClr val="7030A0"/>
                </a:solidFill>
                <a:latin typeface="Calibri Light" panose="020F0302020204030204"/>
              </a:rPr>
              <a:t>not super-imposed, </a:t>
            </a:r>
            <a:r>
              <a:rPr lang="en-GB" dirty="0">
                <a:solidFill>
                  <a:srgbClr val="000000"/>
                </a:solidFill>
                <a:latin typeface="Calibri Light" panose="020F0302020204030204"/>
              </a:rPr>
              <a:t>as in </a:t>
            </a:r>
            <a:r>
              <a:rPr lang="en-GB" dirty="0" smtClean="0">
                <a:solidFill>
                  <a:srgbClr val="000000"/>
                </a:solidFill>
                <a:latin typeface="Calibri Light" panose="020F0302020204030204"/>
              </a:rPr>
              <a:t>X-ray Radiography, avoiding the ‘3D problem’. </a:t>
            </a:r>
            <a:endParaRPr lang="en-GB" dirty="0">
              <a:solidFill>
                <a:srgbClr val="000000"/>
              </a:solidFill>
              <a:latin typeface="Calibri Light" panose="020F0302020204030204"/>
            </a:endParaRPr>
          </a:p>
        </p:txBody>
      </p:sp>
      <p:sp>
        <p:nvSpPr>
          <p:cNvPr id="5" name="Rechthoek 4"/>
          <p:cNvSpPr/>
          <p:nvPr/>
        </p:nvSpPr>
        <p:spPr>
          <a:xfrm>
            <a:off x="3758128" y="3262741"/>
            <a:ext cx="4602801" cy="923330"/>
          </a:xfrm>
          <a:prstGeom prst="rect">
            <a:avLst/>
          </a:prstGeom>
        </p:spPr>
        <p:txBody>
          <a:bodyPr wrap="square">
            <a:spAutoFit/>
          </a:bodyPr>
          <a:lstStyle/>
          <a:p>
            <a:pPr lvl="0"/>
            <a:r>
              <a:rPr lang="en-GB" dirty="0">
                <a:solidFill>
                  <a:srgbClr val="000000"/>
                </a:solidFill>
                <a:latin typeface="Calibri Light" panose="020F0302020204030204"/>
              </a:rPr>
              <a:t>CT </a:t>
            </a:r>
            <a:r>
              <a:rPr lang="en-GB" dirty="0" smtClean="0">
                <a:solidFill>
                  <a:srgbClr val="000000"/>
                </a:solidFill>
                <a:latin typeface="Calibri Light" panose="020F0302020204030204"/>
              </a:rPr>
              <a:t>gives </a:t>
            </a:r>
            <a:r>
              <a:rPr lang="en-GB" dirty="0">
                <a:solidFill>
                  <a:srgbClr val="000000"/>
                </a:solidFill>
                <a:latin typeface="Calibri Light" panose="020F0302020204030204"/>
              </a:rPr>
              <a:t>improved </a:t>
            </a:r>
            <a:r>
              <a:rPr lang="en-GB" dirty="0" smtClean="0">
                <a:solidFill>
                  <a:srgbClr val="000000"/>
                </a:solidFill>
                <a:latin typeface="Calibri Light" panose="020F0302020204030204"/>
              </a:rPr>
              <a:t>resolution versus standard (projection) X-ray, </a:t>
            </a:r>
            <a:r>
              <a:rPr lang="en-GB" dirty="0">
                <a:solidFill>
                  <a:srgbClr val="000000"/>
                </a:solidFill>
                <a:latin typeface="Calibri Light" panose="020F0302020204030204"/>
              </a:rPr>
              <a:t>at the cost of </a:t>
            </a:r>
            <a:r>
              <a:rPr lang="en-GB" dirty="0" smtClean="0">
                <a:solidFill>
                  <a:srgbClr val="000000"/>
                </a:solidFill>
                <a:latin typeface="Calibri Light" panose="020F0302020204030204"/>
              </a:rPr>
              <a:t>a (typically 100x) </a:t>
            </a:r>
            <a:r>
              <a:rPr lang="en-GB" b="1" dirty="0" smtClean="0">
                <a:solidFill>
                  <a:srgbClr val="7030A0"/>
                </a:solidFill>
                <a:latin typeface="Calibri Light" panose="020F0302020204030204"/>
              </a:rPr>
              <a:t>higher </a:t>
            </a:r>
            <a:r>
              <a:rPr lang="en-GB" b="1" dirty="0">
                <a:solidFill>
                  <a:srgbClr val="7030A0"/>
                </a:solidFill>
                <a:latin typeface="Calibri Light" panose="020F0302020204030204"/>
              </a:rPr>
              <a:t>absorbed </a:t>
            </a:r>
            <a:r>
              <a:rPr lang="en-GB" b="1" dirty="0" smtClean="0">
                <a:solidFill>
                  <a:srgbClr val="7030A0"/>
                </a:solidFill>
                <a:latin typeface="Calibri Light" panose="020F0302020204030204"/>
              </a:rPr>
              <a:t>X-ray radiation </a:t>
            </a:r>
            <a:r>
              <a:rPr lang="en-GB" b="1" dirty="0">
                <a:solidFill>
                  <a:srgbClr val="7030A0"/>
                </a:solidFill>
                <a:latin typeface="Calibri Light" panose="020F0302020204030204"/>
              </a:rPr>
              <a:t>dose</a:t>
            </a:r>
            <a:r>
              <a:rPr lang="en-GB" dirty="0">
                <a:solidFill>
                  <a:srgbClr val="000000"/>
                </a:solidFill>
                <a:latin typeface="Calibri Light" panose="020F0302020204030204"/>
              </a:rPr>
              <a:t>. </a:t>
            </a:r>
          </a:p>
        </p:txBody>
      </p:sp>
      <p:pic>
        <p:nvPicPr>
          <p:cNvPr id="8" name="Afbeelding 7"/>
          <p:cNvPicPr>
            <a:picLocks noChangeAspect="1"/>
          </p:cNvPicPr>
          <p:nvPr/>
        </p:nvPicPr>
        <p:blipFill rotWithShape="1">
          <a:blip r:embed="rId2" cstate="screen">
            <a:extLst>
              <a:ext uri="{28A0092B-C50C-407E-A947-70E740481C1C}">
                <a14:useLocalDpi xmlns:a14="http://schemas.microsoft.com/office/drawing/2010/main"/>
              </a:ext>
            </a:extLst>
          </a:blip>
          <a:srcRect t="4726" b="5148"/>
          <a:stretch/>
        </p:blipFill>
        <p:spPr>
          <a:xfrm>
            <a:off x="9661438" y="74675"/>
            <a:ext cx="1740966" cy="1162315"/>
          </a:xfrm>
          <a:prstGeom prst="rect">
            <a:avLst/>
          </a:prstGeom>
        </p:spPr>
      </p:pic>
      <p:pic>
        <p:nvPicPr>
          <p:cNvPr id="13" name="Afbeelding 12"/>
          <p:cNvPicPr>
            <a:picLocks noChangeAspect="1"/>
          </p:cNvPicPr>
          <p:nvPr/>
        </p:nvPicPr>
        <p:blipFill rotWithShape="1">
          <a:blip r:embed="rId3" cstate="screen">
            <a:extLst>
              <a:ext uri="{28A0092B-C50C-407E-A947-70E740481C1C}">
                <a14:useLocalDpi xmlns:a14="http://schemas.microsoft.com/office/drawing/2010/main"/>
              </a:ext>
            </a:extLst>
          </a:blip>
          <a:srcRect l="7963" r="7963"/>
          <a:stretch/>
        </p:blipFill>
        <p:spPr>
          <a:xfrm>
            <a:off x="360999" y="1672565"/>
            <a:ext cx="3184497" cy="2790306"/>
          </a:xfrm>
          <a:prstGeom prst="rect">
            <a:avLst/>
          </a:prstGeom>
        </p:spPr>
      </p:pic>
      <p:sp>
        <p:nvSpPr>
          <p:cNvPr id="18" name="Rechthoek 17"/>
          <p:cNvSpPr/>
          <p:nvPr/>
        </p:nvSpPr>
        <p:spPr>
          <a:xfrm>
            <a:off x="223617" y="4883770"/>
            <a:ext cx="3064933" cy="1200329"/>
          </a:xfrm>
          <a:prstGeom prst="rect">
            <a:avLst/>
          </a:prstGeom>
        </p:spPr>
        <p:txBody>
          <a:bodyPr wrap="square">
            <a:spAutoFit/>
          </a:bodyPr>
          <a:lstStyle/>
          <a:p>
            <a:pPr algn="ctr"/>
            <a:r>
              <a:rPr lang="en-GB" b="1" i="1" dirty="0" smtClean="0">
                <a:solidFill>
                  <a:srgbClr val="000000"/>
                </a:solidFill>
                <a:latin typeface="Calibri Light" panose="020F0302020204030204"/>
              </a:rPr>
              <a:t>Spiral scan: moving the patient table during data acquisition yields data for a stack of tomograms</a:t>
            </a:r>
            <a:endParaRPr lang="en-GB" b="1" i="1" dirty="0"/>
          </a:p>
        </p:txBody>
      </p:sp>
      <p:pic>
        <p:nvPicPr>
          <p:cNvPr id="20" name="Afbeelding 1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04822" y="2081790"/>
            <a:ext cx="3161492" cy="2546417"/>
          </a:xfrm>
          <a:prstGeom prst="rect">
            <a:avLst/>
          </a:prstGeom>
        </p:spPr>
      </p:pic>
      <p:sp>
        <p:nvSpPr>
          <p:cNvPr id="21" name="Rechthoek 20"/>
          <p:cNvSpPr/>
          <p:nvPr/>
        </p:nvSpPr>
        <p:spPr>
          <a:xfrm>
            <a:off x="3758128" y="1467398"/>
            <a:ext cx="4647128" cy="923330"/>
          </a:xfrm>
          <a:prstGeom prst="rect">
            <a:avLst/>
          </a:prstGeom>
        </p:spPr>
        <p:txBody>
          <a:bodyPr wrap="square">
            <a:spAutoFit/>
          </a:bodyPr>
          <a:lstStyle/>
          <a:p>
            <a:pPr lvl="0"/>
            <a:r>
              <a:rPr lang="en-GB" dirty="0">
                <a:solidFill>
                  <a:srgbClr val="000000"/>
                </a:solidFill>
                <a:latin typeface="Calibri Light" panose="020F0302020204030204"/>
              </a:rPr>
              <a:t>CT is used in a wide variety of imaging exams, including spine and head, </a:t>
            </a:r>
            <a:r>
              <a:rPr lang="en-GB" dirty="0" smtClean="0">
                <a:solidFill>
                  <a:srgbClr val="000000"/>
                </a:solidFill>
                <a:latin typeface="Calibri Light" panose="020F0302020204030204"/>
              </a:rPr>
              <a:t>abdomen </a:t>
            </a:r>
            <a:r>
              <a:rPr lang="en-GB" dirty="0">
                <a:solidFill>
                  <a:srgbClr val="000000"/>
                </a:solidFill>
                <a:latin typeface="Calibri Light" panose="020F0302020204030204"/>
              </a:rPr>
              <a:t>and vascular.</a:t>
            </a:r>
          </a:p>
        </p:txBody>
      </p:sp>
      <p:sp>
        <p:nvSpPr>
          <p:cNvPr id="23" name="Rechthoek 22"/>
          <p:cNvSpPr/>
          <p:nvPr/>
        </p:nvSpPr>
        <p:spPr>
          <a:xfrm>
            <a:off x="3789389" y="4322886"/>
            <a:ext cx="4558487" cy="1477328"/>
          </a:xfrm>
          <a:prstGeom prst="rect">
            <a:avLst/>
          </a:prstGeom>
        </p:spPr>
        <p:txBody>
          <a:bodyPr wrap="square">
            <a:spAutoFit/>
          </a:bodyPr>
          <a:lstStyle/>
          <a:p>
            <a:pPr lvl="0"/>
            <a:r>
              <a:rPr lang="en-GB" dirty="0" smtClean="0">
                <a:solidFill>
                  <a:srgbClr val="000000"/>
                </a:solidFill>
                <a:latin typeface="Calibri Light" panose="020F0302020204030204"/>
              </a:rPr>
              <a:t>X-ray absorption is not very different for different soft tissues. Therefore, CT is not the ‘modality of choice’ in some applications (e.g. brain scans, where MR can better differentiate between different brain tissues – and tumours). </a:t>
            </a:r>
            <a:endParaRPr lang="en-GB" dirty="0">
              <a:solidFill>
                <a:srgbClr val="000000"/>
              </a:solidFill>
              <a:latin typeface="Calibri Light" panose="020F0302020204030204"/>
            </a:endParaRPr>
          </a:p>
        </p:txBody>
      </p:sp>
      <p:sp>
        <p:nvSpPr>
          <p:cNvPr id="24" name="Rechthoek 23"/>
          <p:cNvSpPr/>
          <p:nvPr/>
        </p:nvSpPr>
        <p:spPr>
          <a:xfrm>
            <a:off x="8519220" y="5007549"/>
            <a:ext cx="3396707" cy="923330"/>
          </a:xfrm>
          <a:prstGeom prst="rect">
            <a:avLst/>
          </a:prstGeom>
        </p:spPr>
        <p:txBody>
          <a:bodyPr wrap="square">
            <a:spAutoFit/>
          </a:bodyPr>
          <a:lstStyle/>
          <a:p>
            <a:pPr algn="ctr"/>
            <a:r>
              <a:rPr lang="en-GB" b="1" i="1" dirty="0" smtClean="0">
                <a:solidFill>
                  <a:srgbClr val="000000"/>
                </a:solidFill>
                <a:latin typeface="Calibri Light" panose="020F0302020204030204"/>
              </a:rPr>
              <a:t>CT image of the abdomen, clearly showing spine, ribs, kidneys and liver</a:t>
            </a:r>
            <a:endParaRPr lang="en-GB" b="1" i="1" dirty="0"/>
          </a:p>
        </p:txBody>
      </p:sp>
    </p:spTree>
    <p:extLst>
      <p:ext uri="{BB962C8B-B14F-4D97-AF65-F5344CB8AC3E}">
        <p14:creationId xmlns:p14="http://schemas.microsoft.com/office/powerpoint/2010/main" val="38526273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t>dr. Chris R. Mol, BME, NORTEC, 2016 </a:t>
            </a:r>
            <a:endParaRPr lang="en-GB" sz="1200" dirty="0"/>
          </a:p>
        </p:txBody>
      </p:sp>
      <p:sp>
        <p:nvSpPr>
          <p:cNvPr id="2" name="Titel 1"/>
          <p:cNvSpPr>
            <a:spLocks noGrp="1"/>
          </p:cNvSpPr>
          <p:nvPr>
            <p:ph type="title" idx="4294967295"/>
          </p:nvPr>
        </p:nvSpPr>
        <p:spPr>
          <a:xfrm>
            <a:off x="476248" y="440796"/>
            <a:ext cx="10610851" cy="673629"/>
          </a:xfrm>
        </p:spPr>
        <p:txBody>
          <a:bodyPr>
            <a:normAutofit/>
          </a:bodyPr>
          <a:lstStyle/>
          <a:p>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CT components</a:t>
            </a:r>
            <a:endParaRPr lang="en-GB" sz="4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Titel 1"/>
          <p:cNvSpPr txBox="1">
            <a:spLocks/>
          </p:cNvSpPr>
          <p:nvPr/>
        </p:nvSpPr>
        <p:spPr>
          <a:xfrm>
            <a:off x="8255001" y="6443133"/>
            <a:ext cx="3925146" cy="350092"/>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GB" sz="2000" b="1" kern="0" dirty="0" smtClean="0">
                <a:solidFill>
                  <a:srgbClr val="2E74B5"/>
                </a:solidFill>
                <a:latin typeface="Calibri Light" panose="020F0302020204030204" pitchFamily="34" charset="0"/>
                <a:cs typeface="Times New Roman" panose="02020603050405020304" pitchFamily="18" charset="0"/>
              </a:rPr>
              <a:t>Medical Imaging</a:t>
            </a:r>
            <a:endParaRPr lang="en-GB" sz="2000" b="1" kern="0" dirty="0">
              <a:solidFill>
                <a:srgbClr val="2E74B5"/>
              </a:solidFill>
              <a:latin typeface="Calibri Light" panose="020F0302020204030204" pitchFamily="34" charset="0"/>
              <a:cs typeface="Times New Roman" panose="02020603050405020304" pitchFamily="18" charset="0"/>
            </a:endParaRPr>
          </a:p>
        </p:txBody>
      </p:sp>
      <p:cxnSp>
        <p:nvCxnSpPr>
          <p:cNvPr id="11" name="Rechte verbindingslijn 10"/>
          <p:cNvCxnSpPr/>
          <p:nvPr/>
        </p:nvCxnSpPr>
        <p:spPr>
          <a:xfrm flipV="1">
            <a:off x="467704" y="1265846"/>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35104" y="6458001"/>
            <a:ext cx="377026" cy="369332"/>
          </a:xfrm>
          <a:prstGeom prst="rect">
            <a:avLst/>
          </a:prstGeom>
          <a:noFill/>
        </p:spPr>
        <p:txBody>
          <a:bodyPr wrap="none" rtlCol="0">
            <a:spAutoFit/>
          </a:bodyPr>
          <a:lstStyle/>
          <a:p>
            <a:r>
              <a:rPr lang="en-US" dirty="0" smtClean="0"/>
              <a:t>©</a:t>
            </a:r>
            <a:endParaRPr lang="en-US" dirty="0"/>
          </a:p>
        </p:txBody>
      </p:sp>
      <p:pic>
        <p:nvPicPr>
          <p:cNvPr id="8" name="Afbeelding 7"/>
          <p:cNvPicPr>
            <a:picLocks noChangeAspect="1"/>
          </p:cNvPicPr>
          <p:nvPr/>
        </p:nvPicPr>
        <p:blipFill rotWithShape="1">
          <a:blip r:embed="rId2" cstate="screen">
            <a:extLst>
              <a:ext uri="{28A0092B-C50C-407E-A947-70E740481C1C}">
                <a14:useLocalDpi xmlns:a14="http://schemas.microsoft.com/office/drawing/2010/main"/>
              </a:ext>
            </a:extLst>
          </a:blip>
          <a:srcRect t="4726" b="5148"/>
          <a:stretch/>
        </p:blipFill>
        <p:spPr>
          <a:xfrm>
            <a:off x="9661438" y="74675"/>
            <a:ext cx="1740966" cy="1162315"/>
          </a:xfrm>
          <a:prstGeom prst="rect">
            <a:avLst/>
          </a:prstGeom>
        </p:spPr>
      </p:pic>
      <p:pic>
        <p:nvPicPr>
          <p:cNvPr id="9" name="Afbeelding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5012" y="4740481"/>
            <a:ext cx="2047392" cy="1532242"/>
          </a:xfrm>
          <a:prstGeom prst="rect">
            <a:avLst/>
          </a:prstGeom>
        </p:spPr>
      </p:pic>
      <p:pic>
        <p:nvPicPr>
          <p:cNvPr id="10" name="Afbeelding 9"/>
          <p:cNvPicPr>
            <a:picLocks noChangeAspect="1"/>
          </p:cNvPicPr>
          <p:nvPr/>
        </p:nvPicPr>
        <p:blipFill>
          <a:blip r:embed="rId4"/>
          <a:stretch>
            <a:fillRect/>
          </a:stretch>
        </p:blipFill>
        <p:spPr>
          <a:xfrm>
            <a:off x="3607819" y="1409360"/>
            <a:ext cx="3563448" cy="2672586"/>
          </a:xfrm>
          <a:prstGeom prst="rect">
            <a:avLst/>
          </a:prstGeom>
        </p:spPr>
      </p:pic>
      <p:sp>
        <p:nvSpPr>
          <p:cNvPr id="16" name="Rechthoek 15"/>
          <p:cNvSpPr/>
          <p:nvPr/>
        </p:nvSpPr>
        <p:spPr>
          <a:xfrm>
            <a:off x="347979" y="1405186"/>
            <a:ext cx="3690621" cy="4247317"/>
          </a:xfrm>
          <a:prstGeom prst="rect">
            <a:avLst/>
          </a:prstGeom>
        </p:spPr>
        <p:txBody>
          <a:bodyPr wrap="square">
            <a:spAutoFit/>
          </a:bodyPr>
          <a:lstStyle/>
          <a:p>
            <a:pPr>
              <a:buFont typeface="+mj-lt"/>
              <a:buAutoNum type="arabicPeriod"/>
            </a:pPr>
            <a:r>
              <a:rPr lang="en-GB" dirty="0">
                <a:solidFill>
                  <a:srgbClr val="000000"/>
                </a:solidFill>
                <a:latin typeface="Calibri Light" panose="020F0302020204030204"/>
              </a:rPr>
              <a:t>x-ray tube</a:t>
            </a:r>
          </a:p>
          <a:p>
            <a:pPr>
              <a:buFont typeface="+mj-lt"/>
              <a:buAutoNum type="arabicPeriod"/>
            </a:pPr>
            <a:r>
              <a:rPr lang="en-GB" dirty="0">
                <a:solidFill>
                  <a:srgbClr val="000000"/>
                </a:solidFill>
                <a:latin typeface="Calibri Light" panose="020F0302020204030204"/>
              </a:rPr>
              <a:t>filters, collimator, </a:t>
            </a:r>
          </a:p>
          <a:p>
            <a:pPr>
              <a:buFont typeface="+mj-lt"/>
              <a:buAutoNum type="arabicPeriod"/>
            </a:pPr>
            <a:r>
              <a:rPr lang="en-GB" dirty="0">
                <a:solidFill>
                  <a:srgbClr val="000000"/>
                </a:solidFill>
                <a:latin typeface="Calibri Light" panose="020F0302020204030204"/>
              </a:rPr>
              <a:t>internal projector</a:t>
            </a:r>
          </a:p>
          <a:p>
            <a:pPr>
              <a:buFont typeface="+mj-lt"/>
              <a:buAutoNum type="arabicPeriod"/>
            </a:pPr>
            <a:r>
              <a:rPr lang="en-GB" dirty="0">
                <a:solidFill>
                  <a:srgbClr val="000000"/>
                </a:solidFill>
                <a:latin typeface="Calibri Light" panose="020F0302020204030204"/>
              </a:rPr>
              <a:t>x-ray tube heat exchanger (oil cooler)</a:t>
            </a:r>
          </a:p>
          <a:p>
            <a:pPr>
              <a:buFont typeface="+mj-lt"/>
              <a:buAutoNum type="arabicPeriod"/>
            </a:pPr>
            <a:r>
              <a:rPr lang="en-GB" dirty="0">
                <a:solidFill>
                  <a:srgbClr val="000000"/>
                </a:solidFill>
                <a:latin typeface="Calibri Light" panose="020F0302020204030204"/>
              </a:rPr>
              <a:t>high voltage generator (0-75kV)</a:t>
            </a:r>
          </a:p>
          <a:p>
            <a:pPr>
              <a:buFont typeface="+mj-lt"/>
              <a:buAutoNum type="arabicPeriod"/>
            </a:pPr>
            <a:r>
              <a:rPr lang="en-GB" dirty="0">
                <a:solidFill>
                  <a:srgbClr val="000000"/>
                </a:solidFill>
                <a:latin typeface="Calibri Light" panose="020F0302020204030204"/>
              </a:rPr>
              <a:t>direct drive gantry motor</a:t>
            </a:r>
          </a:p>
          <a:p>
            <a:pPr>
              <a:buFont typeface="+mj-lt"/>
              <a:buAutoNum type="arabicPeriod"/>
            </a:pPr>
            <a:r>
              <a:rPr lang="en-GB" dirty="0">
                <a:solidFill>
                  <a:srgbClr val="000000"/>
                </a:solidFill>
                <a:latin typeface="Calibri Light" panose="020F0302020204030204"/>
              </a:rPr>
              <a:t>rotation control unit</a:t>
            </a:r>
          </a:p>
          <a:p>
            <a:pPr>
              <a:buFont typeface="+mj-lt"/>
              <a:buAutoNum type="arabicPeriod"/>
            </a:pPr>
            <a:r>
              <a:rPr lang="en-GB" dirty="0">
                <a:solidFill>
                  <a:srgbClr val="000000"/>
                </a:solidFill>
                <a:latin typeface="Calibri Light" panose="020F0302020204030204"/>
              </a:rPr>
              <a:t>data acquisition system </a:t>
            </a:r>
            <a:endParaRPr lang="en-GB" dirty="0" smtClean="0">
              <a:solidFill>
                <a:srgbClr val="000000"/>
              </a:solidFill>
              <a:latin typeface="Calibri Light" panose="020F0302020204030204"/>
            </a:endParaRPr>
          </a:p>
          <a:p>
            <a:pPr>
              <a:buFont typeface="+mj-lt"/>
              <a:buAutoNum type="arabicPeriod"/>
            </a:pPr>
            <a:r>
              <a:rPr lang="en-GB" dirty="0" smtClean="0">
                <a:solidFill>
                  <a:srgbClr val="000000"/>
                </a:solidFill>
                <a:latin typeface="Calibri Light" panose="020F0302020204030204"/>
              </a:rPr>
              <a:t>detectors</a:t>
            </a:r>
            <a:endParaRPr lang="en-GB" dirty="0">
              <a:solidFill>
                <a:srgbClr val="000000"/>
              </a:solidFill>
              <a:latin typeface="Calibri Light" panose="020F0302020204030204"/>
            </a:endParaRPr>
          </a:p>
          <a:p>
            <a:pPr>
              <a:buFont typeface="+mj-lt"/>
              <a:buAutoNum type="arabicPeriod"/>
            </a:pPr>
            <a:r>
              <a:rPr lang="en-GB" dirty="0">
                <a:solidFill>
                  <a:srgbClr val="000000"/>
                </a:solidFill>
                <a:latin typeface="Calibri Light" panose="020F0302020204030204"/>
              </a:rPr>
              <a:t>slip rings</a:t>
            </a:r>
          </a:p>
          <a:p>
            <a:pPr>
              <a:buFont typeface="+mj-lt"/>
              <a:buAutoNum type="arabicPeriod"/>
            </a:pPr>
            <a:r>
              <a:rPr lang="en-GB" dirty="0" smtClean="0">
                <a:solidFill>
                  <a:srgbClr val="000000"/>
                </a:solidFill>
                <a:latin typeface="Calibri Light" panose="020F0302020204030204"/>
              </a:rPr>
              <a:t>temperature </a:t>
            </a:r>
            <a:r>
              <a:rPr lang="en-GB" dirty="0">
                <a:solidFill>
                  <a:srgbClr val="000000"/>
                </a:solidFill>
                <a:latin typeface="Calibri Light" panose="020F0302020204030204"/>
              </a:rPr>
              <a:t>controller</a:t>
            </a:r>
          </a:p>
          <a:p>
            <a:pPr>
              <a:buFont typeface="+mj-lt"/>
              <a:buAutoNum type="arabicPeriod"/>
            </a:pPr>
            <a:r>
              <a:rPr lang="en-GB" dirty="0">
                <a:solidFill>
                  <a:srgbClr val="000000"/>
                </a:solidFill>
                <a:latin typeface="Calibri Light" panose="020F0302020204030204"/>
              </a:rPr>
              <a:t>high voltage generator (75-150kV)</a:t>
            </a:r>
          </a:p>
          <a:p>
            <a:pPr>
              <a:buFont typeface="+mj-lt"/>
              <a:buAutoNum type="arabicPeriod"/>
            </a:pPr>
            <a:r>
              <a:rPr lang="en-GB" dirty="0">
                <a:solidFill>
                  <a:srgbClr val="000000"/>
                </a:solidFill>
                <a:latin typeface="Calibri Light" panose="020F0302020204030204"/>
              </a:rPr>
              <a:t>power unit (AC to DC)</a:t>
            </a:r>
          </a:p>
          <a:p>
            <a:pPr>
              <a:buFont typeface="+mj-lt"/>
              <a:buAutoNum type="arabicPeriod"/>
            </a:pPr>
            <a:r>
              <a:rPr lang="en-GB" dirty="0">
                <a:solidFill>
                  <a:srgbClr val="000000"/>
                </a:solidFill>
                <a:latin typeface="Calibri Light" panose="020F0302020204030204"/>
              </a:rPr>
              <a:t>line noise filter</a:t>
            </a:r>
          </a:p>
        </p:txBody>
      </p:sp>
      <p:sp>
        <p:nvSpPr>
          <p:cNvPr id="17" name="Rechthoek 16"/>
          <p:cNvSpPr/>
          <p:nvPr/>
        </p:nvSpPr>
        <p:spPr>
          <a:xfrm>
            <a:off x="6691942" y="5381304"/>
            <a:ext cx="2508172" cy="646331"/>
          </a:xfrm>
          <a:prstGeom prst="rect">
            <a:avLst/>
          </a:prstGeom>
        </p:spPr>
        <p:txBody>
          <a:bodyPr wrap="square">
            <a:spAutoFit/>
          </a:bodyPr>
          <a:lstStyle/>
          <a:p>
            <a:pPr algn="ctr"/>
            <a:r>
              <a:rPr lang="en-GB" b="1" i="1" dirty="0" smtClean="0">
                <a:solidFill>
                  <a:srgbClr val="000000"/>
                </a:solidFill>
                <a:latin typeface="Calibri Light" panose="020F0302020204030204"/>
              </a:rPr>
              <a:t>and a technical room with cabinets (and wires)</a:t>
            </a:r>
            <a:endParaRPr lang="en-GB" b="1" i="1" dirty="0">
              <a:solidFill>
                <a:srgbClr val="000000"/>
              </a:solidFill>
              <a:latin typeface="Calibri Light" panose="020F0302020204030204"/>
            </a:endParaRPr>
          </a:p>
        </p:txBody>
      </p:sp>
      <p:pic>
        <p:nvPicPr>
          <p:cNvPr id="19" name="Afbeelding 1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92868" y="1436256"/>
            <a:ext cx="3509536" cy="2645690"/>
          </a:xfrm>
          <a:prstGeom prst="rect">
            <a:avLst/>
          </a:prstGeom>
        </p:spPr>
      </p:pic>
      <p:sp>
        <p:nvSpPr>
          <p:cNvPr id="22" name="Rechthoek 21"/>
          <p:cNvSpPr/>
          <p:nvPr/>
        </p:nvSpPr>
        <p:spPr>
          <a:xfrm>
            <a:off x="7919281" y="4143611"/>
            <a:ext cx="3468385" cy="369332"/>
          </a:xfrm>
          <a:prstGeom prst="rect">
            <a:avLst/>
          </a:prstGeom>
        </p:spPr>
        <p:txBody>
          <a:bodyPr wrap="none">
            <a:spAutoFit/>
          </a:bodyPr>
          <a:lstStyle/>
          <a:p>
            <a:r>
              <a:rPr lang="en-GB" b="1" i="1" dirty="0" smtClean="0">
                <a:solidFill>
                  <a:srgbClr val="000000"/>
                </a:solidFill>
                <a:latin typeface="Calibri Light" panose="020F0302020204030204"/>
              </a:rPr>
              <a:t>control room with lead glass screen</a:t>
            </a:r>
            <a:endParaRPr lang="en-GB" b="1" i="1" dirty="0">
              <a:solidFill>
                <a:srgbClr val="000000"/>
              </a:solidFill>
              <a:latin typeface="Calibri Light" panose="020F0302020204030204"/>
            </a:endParaRPr>
          </a:p>
        </p:txBody>
      </p:sp>
      <p:sp>
        <p:nvSpPr>
          <p:cNvPr id="25" name="Rechthoek 24"/>
          <p:cNvSpPr/>
          <p:nvPr/>
        </p:nvSpPr>
        <p:spPr>
          <a:xfrm>
            <a:off x="4392161" y="4189777"/>
            <a:ext cx="2299781" cy="369332"/>
          </a:xfrm>
          <a:prstGeom prst="rect">
            <a:avLst/>
          </a:prstGeom>
        </p:spPr>
        <p:txBody>
          <a:bodyPr wrap="square">
            <a:spAutoFit/>
          </a:bodyPr>
          <a:lstStyle/>
          <a:p>
            <a:pPr algn="ctr"/>
            <a:r>
              <a:rPr lang="en-GB" b="1" i="1" dirty="0" smtClean="0">
                <a:solidFill>
                  <a:srgbClr val="000000"/>
                </a:solidFill>
                <a:latin typeface="Calibri Light" panose="020F0302020204030204"/>
              </a:rPr>
              <a:t>CT gantry (inside)</a:t>
            </a:r>
            <a:endParaRPr lang="en-GB" b="1" i="1" dirty="0">
              <a:solidFill>
                <a:srgbClr val="000000"/>
              </a:solidFill>
              <a:latin typeface="Calibri Light" panose="020F0302020204030204"/>
            </a:endParaRPr>
          </a:p>
        </p:txBody>
      </p:sp>
    </p:spTree>
    <p:extLst>
      <p:ext uri="{BB962C8B-B14F-4D97-AF65-F5344CB8AC3E}">
        <p14:creationId xmlns:p14="http://schemas.microsoft.com/office/powerpoint/2010/main" val="23687385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95851" y="939800"/>
            <a:ext cx="2851150" cy="724392"/>
          </a:xfrm>
        </p:spPr>
        <p:txBody>
          <a:bodyPr>
            <a:normAutofit/>
          </a:bodyPr>
          <a:lstStyle/>
          <a:p>
            <a:pPr algn="ctr"/>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CT images </a:t>
            </a:r>
            <a:endParaRPr lang="en-GB" sz="2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t>dr. Chris R. Mol, BME, NORTEC, 2015 </a:t>
            </a:r>
            <a:endParaRPr lang="en-GB" sz="1200" dirty="0"/>
          </a:p>
        </p:txBody>
      </p:sp>
      <p:sp>
        <p:nvSpPr>
          <p:cNvPr id="9" name="Tekstvak 8"/>
          <p:cNvSpPr txBox="1"/>
          <p:nvPr/>
        </p:nvSpPr>
        <p:spPr>
          <a:xfrm>
            <a:off x="35104" y="6458001"/>
            <a:ext cx="377026" cy="369332"/>
          </a:xfrm>
          <a:prstGeom prst="rect">
            <a:avLst/>
          </a:prstGeom>
          <a:noFill/>
        </p:spPr>
        <p:txBody>
          <a:bodyPr wrap="none" rtlCol="0">
            <a:spAutoFit/>
          </a:bodyPr>
          <a:lstStyle/>
          <a:p>
            <a:r>
              <a:rPr lang="en-US" dirty="0" smtClean="0"/>
              <a:t>©</a:t>
            </a:r>
            <a:endParaRPr lang="en-US" dirty="0"/>
          </a:p>
        </p:txBody>
      </p:sp>
      <p:pic>
        <p:nvPicPr>
          <p:cNvPr id="5" name="Afbeelding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85974" y="0"/>
            <a:ext cx="8294172" cy="6307667"/>
          </a:xfrm>
          <a:prstGeom prst="rect">
            <a:avLst/>
          </a:prstGeom>
        </p:spPr>
      </p:pic>
      <p:pic>
        <p:nvPicPr>
          <p:cNvPr id="3" name="Afbeelding 2"/>
          <p:cNvPicPr>
            <a:picLocks noChangeAspect="1"/>
          </p:cNvPicPr>
          <p:nvPr/>
        </p:nvPicPr>
        <p:blipFill>
          <a:blip r:embed="rId3"/>
          <a:stretch>
            <a:fillRect/>
          </a:stretch>
        </p:blipFill>
        <p:spPr>
          <a:xfrm>
            <a:off x="682715" y="2215933"/>
            <a:ext cx="2477422" cy="2720534"/>
          </a:xfrm>
          <a:prstGeom prst="rect">
            <a:avLst/>
          </a:prstGeom>
        </p:spPr>
      </p:pic>
      <p:sp>
        <p:nvSpPr>
          <p:cNvPr id="7" name="Rechthoek 6"/>
          <p:cNvSpPr/>
          <p:nvPr/>
        </p:nvSpPr>
        <p:spPr>
          <a:xfrm>
            <a:off x="412130" y="5165339"/>
            <a:ext cx="3169270" cy="923330"/>
          </a:xfrm>
          <a:prstGeom prst="rect">
            <a:avLst/>
          </a:prstGeom>
        </p:spPr>
        <p:txBody>
          <a:bodyPr wrap="square">
            <a:spAutoFit/>
          </a:bodyPr>
          <a:lstStyle/>
          <a:p>
            <a:pPr algn="ctr"/>
            <a:r>
              <a:rPr lang="en-GB" dirty="0" smtClean="0">
                <a:latin typeface="+mj-lt"/>
              </a:rPr>
              <a:t>CT delivers a series (stack) of transversal images (slices), in the plane of the CT scanner. </a:t>
            </a:r>
          </a:p>
        </p:txBody>
      </p:sp>
    </p:spTree>
    <p:extLst>
      <p:ext uri="{BB962C8B-B14F-4D97-AF65-F5344CB8AC3E}">
        <p14:creationId xmlns:p14="http://schemas.microsoft.com/office/powerpoint/2010/main" val="39270807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67704" y="525450"/>
            <a:ext cx="9717696" cy="603196"/>
          </a:xfrm>
        </p:spPr>
        <p:txBody>
          <a:bodyPr>
            <a:noAutofit/>
          </a:bodyPr>
          <a:lstStyle/>
          <a:p>
            <a:r>
              <a:rPr lang="en-GB" sz="4000" b="1" kern="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Calculating images in different cross sections</a:t>
            </a:r>
            <a:endParaRPr lang="en-GB" sz="40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4" name="Tekstvak 13"/>
          <p:cNvSpPr txBox="1"/>
          <p:nvPr/>
        </p:nvSpPr>
        <p:spPr>
          <a:xfrm>
            <a:off x="0" y="6504798"/>
            <a:ext cx="12180146" cy="276999"/>
          </a:xfrm>
          <a:prstGeom prst="rect">
            <a:avLst/>
          </a:prstGeom>
          <a:noFill/>
        </p:spPr>
        <p:txBody>
          <a:bodyPr wrap="square" rtlCol="0">
            <a:spAutoFit/>
          </a:bodyPr>
          <a:lstStyle/>
          <a:p>
            <a:pPr algn="ctr"/>
            <a:r>
              <a:rPr lang="en-GB" sz="1200" dirty="0" smtClean="0"/>
              <a:t>dr. Chris R. Mol, BME, NORTEC, 2015 </a:t>
            </a:r>
            <a:endParaRPr lang="en-GB" sz="1200" dirty="0"/>
          </a:p>
        </p:txBody>
      </p:sp>
      <p:sp>
        <p:nvSpPr>
          <p:cNvPr id="9" name="Tekstvak 8"/>
          <p:cNvSpPr txBox="1"/>
          <p:nvPr/>
        </p:nvSpPr>
        <p:spPr>
          <a:xfrm>
            <a:off x="35104" y="6458001"/>
            <a:ext cx="377026" cy="369332"/>
          </a:xfrm>
          <a:prstGeom prst="rect">
            <a:avLst/>
          </a:prstGeom>
          <a:noFill/>
        </p:spPr>
        <p:txBody>
          <a:bodyPr wrap="none" rtlCol="0">
            <a:spAutoFit/>
          </a:bodyPr>
          <a:lstStyle/>
          <a:p>
            <a:r>
              <a:rPr lang="en-US" dirty="0" smtClean="0"/>
              <a:t>©</a:t>
            </a:r>
            <a:endParaRPr lang="en-US" dirty="0"/>
          </a:p>
        </p:txBody>
      </p:sp>
      <p:pic>
        <p:nvPicPr>
          <p:cNvPr id="4" name="Afbeelding 3"/>
          <p:cNvPicPr>
            <a:picLocks noChangeAspect="1"/>
          </p:cNvPicPr>
          <p:nvPr/>
        </p:nvPicPr>
        <p:blipFill>
          <a:blip r:embed="rId2"/>
          <a:stretch>
            <a:fillRect/>
          </a:stretch>
        </p:blipFill>
        <p:spPr>
          <a:xfrm>
            <a:off x="5050228" y="1422035"/>
            <a:ext cx="6724709" cy="4784032"/>
          </a:xfrm>
          <a:prstGeom prst="rect">
            <a:avLst/>
          </a:prstGeom>
        </p:spPr>
      </p:pic>
      <p:cxnSp>
        <p:nvCxnSpPr>
          <p:cNvPr id="8" name="Rechte verbindingslijn 7"/>
          <p:cNvCxnSpPr/>
          <p:nvPr/>
        </p:nvCxnSpPr>
        <p:spPr>
          <a:xfrm flipV="1">
            <a:off x="467704" y="1265846"/>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hthoek 9"/>
          <p:cNvSpPr/>
          <p:nvPr/>
        </p:nvSpPr>
        <p:spPr>
          <a:xfrm>
            <a:off x="412130" y="3765695"/>
            <a:ext cx="4286870" cy="923330"/>
          </a:xfrm>
          <a:prstGeom prst="rect">
            <a:avLst/>
          </a:prstGeom>
        </p:spPr>
        <p:txBody>
          <a:bodyPr wrap="square">
            <a:spAutoFit/>
          </a:bodyPr>
          <a:lstStyle/>
          <a:p>
            <a:r>
              <a:rPr lang="en-GB" dirty="0" smtClean="0">
                <a:latin typeface="+mj-lt"/>
              </a:rPr>
              <a:t>From such a 3D data set, one can calculate &amp; display new cross sectional images, e.g. in sagittal and coronal cross sections. </a:t>
            </a:r>
          </a:p>
        </p:txBody>
      </p:sp>
      <p:sp>
        <p:nvSpPr>
          <p:cNvPr id="11" name="Rechthoek 10"/>
          <p:cNvSpPr/>
          <p:nvPr/>
        </p:nvSpPr>
        <p:spPr>
          <a:xfrm>
            <a:off x="439917" y="4923641"/>
            <a:ext cx="3824075" cy="923330"/>
          </a:xfrm>
          <a:prstGeom prst="rect">
            <a:avLst/>
          </a:prstGeom>
        </p:spPr>
        <p:txBody>
          <a:bodyPr wrap="square">
            <a:spAutoFit/>
          </a:bodyPr>
          <a:lstStyle/>
          <a:p>
            <a:r>
              <a:rPr lang="en-GB" dirty="0" smtClean="0">
                <a:latin typeface="+mj-lt"/>
              </a:rPr>
              <a:t>Further image processing to detect the </a:t>
            </a:r>
            <a:r>
              <a:rPr lang="en-GB" b="1" dirty="0" smtClean="0">
                <a:solidFill>
                  <a:srgbClr val="7030A0"/>
                </a:solidFill>
                <a:latin typeface="+mj-lt"/>
              </a:rPr>
              <a:t>boundaries/edges</a:t>
            </a:r>
            <a:r>
              <a:rPr lang="en-GB" dirty="0" smtClean="0">
                <a:latin typeface="+mj-lt"/>
              </a:rPr>
              <a:t> of specific organs leads to 3D images. </a:t>
            </a:r>
          </a:p>
        </p:txBody>
      </p:sp>
      <p:sp>
        <p:nvSpPr>
          <p:cNvPr id="6" name="Rechthoek 5"/>
          <p:cNvSpPr/>
          <p:nvPr/>
        </p:nvSpPr>
        <p:spPr>
          <a:xfrm>
            <a:off x="2334765" y="1583566"/>
            <a:ext cx="2613810" cy="1754326"/>
          </a:xfrm>
          <a:prstGeom prst="rect">
            <a:avLst/>
          </a:prstGeom>
        </p:spPr>
        <p:txBody>
          <a:bodyPr wrap="square">
            <a:spAutoFit/>
          </a:bodyPr>
          <a:lstStyle/>
          <a:p>
            <a:r>
              <a:rPr lang="en-GB" dirty="0">
                <a:solidFill>
                  <a:srgbClr val="000000"/>
                </a:solidFill>
                <a:latin typeface="Calibri Light" panose="020F0302020204030204"/>
              </a:rPr>
              <a:t>A </a:t>
            </a:r>
            <a:r>
              <a:rPr lang="en-GB" dirty="0" smtClean="0">
                <a:solidFill>
                  <a:srgbClr val="000000"/>
                </a:solidFill>
                <a:latin typeface="Calibri Light" panose="020F0302020204030204"/>
              </a:rPr>
              <a:t>stack of </a:t>
            </a:r>
            <a:r>
              <a:rPr lang="en-GB" dirty="0">
                <a:solidFill>
                  <a:srgbClr val="000000"/>
                </a:solidFill>
                <a:latin typeface="Calibri Light" panose="020F0302020204030204"/>
              </a:rPr>
              <a:t>‘transversal’ slices (axial) </a:t>
            </a:r>
            <a:r>
              <a:rPr lang="en-GB" dirty="0" smtClean="0">
                <a:solidFill>
                  <a:srgbClr val="000000"/>
                </a:solidFill>
                <a:latin typeface="Calibri Light" panose="020F0302020204030204"/>
              </a:rPr>
              <a:t>form together a </a:t>
            </a:r>
            <a:r>
              <a:rPr lang="en-GB" b="1" dirty="0" smtClean="0">
                <a:solidFill>
                  <a:srgbClr val="7030A0"/>
                </a:solidFill>
                <a:latin typeface="Calibri Light" panose="020F0302020204030204"/>
              </a:rPr>
              <a:t>3-dimensional (3D) </a:t>
            </a:r>
            <a:r>
              <a:rPr lang="en-GB" b="1" dirty="0">
                <a:solidFill>
                  <a:srgbClr val="7030A0"/>
                </a:solidFill>
                <a:latin typeface="Calibri Light" panose="020F0302020204030204"/>
              </a:rPr>
              <a:t>data </a:t>
            </a:r>
            <a:r>
              <a:rPr lang="en-GB" b="1" dirty="0" smtClean="0">
                <a:solidFill>
                  <a:srgbClr val="7030A0"/>
                </a:solidFill>
                <a:latin typeface="Calibri Light" panose="020F0302020204030204"/>
              </a:rPr>
              <a:t>set</a:t>
            </a:r>
            <a:r>
              <a:rPr lang="en-GB" dirty="0" smtClean="0">
                <a:solidFill>
                  <a:srgbClr val="000000"/>
                </a:solidFill>
                <a:latin typeface="Calibri Light" panose="020F0302020204030204"/>
              </a:rPr>
              <a:t>, containing a digital value in each 3D pixel (e.g. a 1x1x1 mm cube). </a:t>
            </a:r>
            <a:endParaRPr lang="en-GB" dirty="0"/>
          </a:p>
        </p:txBody>
      </p:sp>
      <p:pic>
        <p:nvPicPr>
          <p:cNvPr id="16" name="Afbeelding 15"/>
          <p:cNvPicPr>
            <a:picLocks noChangeAspect="1"/>
          </p:cNvPicPr>
          <p:nvPr/>
        </p:nvPicPr>
        <p:blipFill>
          <a:blip r:embed="rId3"/>
          <a:stretch>
            <a:fillRect/>
          </a:stretch>
        </p:blipFill>
        <p:spPr>
          <a:xfrm>
            <a:off x="457034" y="1430724"/>
            <a:ext cx="1877731" cy="2036240"/>
          </a:xfrm>
          <a:prstGeom prst="rect">
            <a:avLst/>
          </a:prstGeom>
        </p:spPr>
      </p:pic>
      <p:sp>
        <p:nvSpPr>
          <p:cNvPr id="17" name="PIJL-RECHTS 16"/>
          <p:cNvSpPr/>
          <p:nvPr/>
        </p:nvSpPr>
        <p:spPr>
          <a:xfrm>
            <a:off x="2404533" y="5582653"/>
            <a:ext cx="2918237" cy="149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04721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Rechte verbindingslijn 10"/>
          <p:cNvCxnSpPr/>
          <p:nvPr/>
        </p:nvCxnSpPr>
        <p:spPr>
          <a:xfrm flipV="1">
            <a:off x="476249" y="1256812"/>
            <a:ext cx="10934700" cy="18989"/>
          </a:xfrm>
          <a:prstGeom prst="line">
            <a:avLst/>
          </a:prstGeom>
        </p:spPr>
        <p:style>
          <a:lnRef idx="1">
            <a:schemeClr val="accent1"/>
          </a:lnRef>
          <a:fillRef idx="0">
            <a:schemeClr val="accent1"/>
          </a:fillRef>
          <a:effectRef idx="0">
            <a:schemeClr val="accent1"/>
          </a:effectRef>
          <a:fontRef idx="minor">
            <a:schemeClr val="tx1"/>
          </a:fontRef>
        </p:style>
      </p:cxnSp>
      <p:sp>
        <p:nvSpPr>
          <p:cNvPr id="12" name="Titel 1"/>
          <p:cNvSpPr txBox="1">
            <a:spLocks/>
          </p:cNvSpPr>
          <p:nvPr/>
        </p:nvSpPr>
        <p:spPr>
          <a:xfrm>
            <a:off x="2024878" y="1718322"/>
            <a:ext cx="7605756" cy="204934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7000"/>
              </a:lnSpc>
            </a:pPr>
            <a:r>
              <a:rPr lang="en-US" sz="8800" b="1"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MRI</a:t>
            </a:r>
          </a:p>
          <a:p>
            <a:pPr algn="ctr">
              <a:lnSpc>
                <a:spcPct val="107000"/>
              </a:lnSpc>
            </a:pPr>
            <a:r>
              <a:rPr lang="en-US" sz="4400" b="1" spc="-50"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Magnetic Resonance Imaging</a:t>
            </a:r>
            <a:endParaRPr lang="en-GB" sz="4400" b="1" spc="-5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Tekstvak 4"/>
          <p:cNvSpPr txBox="1"/>
          <p:nvPr/>
        </p:nvSpPr>
        <p:spPr>
          <a:xfrm>
            <a:off x="0" y="6505336"/>
            <a:ext cx="12191999" cy="276999"/>
          </a:xfrm>
          <a:prstGeom prst="rect">
            <a:avLst/>
          </a:prstGeom>
          <a:noFill/>
        </p:spPr>
        <p:txBody>
          <a:bodyPr wrap="square" rtlCol="0">
            <a:spAutoFit/>
          </a:bodyPr>
          <a:lstStyle/>
          <a:p>
            <a:pPr algn="ctr"/>
            <a:r>
              <a:rPr lang="en-GB" sz="1200" dirty="0" smtClean="0"/>
              <a:t>dr. Chris R. Mol, BME, NORTEC, 2016 </a:t>
            </a:r>
            <a:endParaRPr lang="en-GB" sz="1200" dirty="0"/>
          </a:p>
        </p:txBody>
      </p:sp>
      <p:cxnSp>
        <p:nvCxnSpPr>
          <p:cNvPr id="6" name="Rechte verbindingslijn met pijl 5"/>
          <p:cNvCxnSpPr/>
          <p:nvPr/>
        </p:nvCxnSpPr>
        <p:spPr>
          <a:xfrm>
            <a:off x="6095999" y="3767667"/>
            <a:ext cx="0" cy="7958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Rechthoek 6"/>
          <p:cNvSpPr/>
          <p:nvPr/>
        </p:nvSpPr>
        <p:spPr>
          <a:xfrm>
            <a:off x="4772310" y="4782558"/>
            <a:ext cx="2647377" cy="707886"/>
          </a:xfrm>
          <a:prstGeom prst="rect">
            <a:avLst/>
          </a:prstGeom>
        </p:spPr>
        <p:txBody>
          <a:bodyPr wrap="square">
            <a:spAutoFit/>
          </a:bodyPr>
          <a:lstStyle/>
          <a:p>
            <a:pPr algn="ctr"/>
            <a:r>
              <a:rPr lang="en-GB" sz="2000" dirty="0" smtClean="0">
                <a:solidFill>
                  <a:srgbClr val="000000"/>
                </a:solidFill>
                <a:latin typeface="Calibri Light" panose="020F0302020204030204"/>
              </a:rPr>
              <a:t>Resonance of the protons in the body</a:t>
            </a:r>
            <a:endParaRPr lang="en-GB" sz="2000" dirty="0"/>
          </a:p>
        </p:txBody>
      </p:sp>
    </p:spTree>
    <p:extLst>
      <p:ext uri="{BB962C8B-B14F-4D97-AF65-F5344CB8AC3E}">
        <p14:creationId xmlns:p14="http://schemas.microsoft.com/office/powerpoint/2010/main" val="239314987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rugblik">
  <a:themeElements>
    <a:clrScheme name="Terugblik">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Terugbli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rugbli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7609</TotalTime>
  <Words>2628</Words>
  <Application>Microsoft Office PowerPoint</Application>
  <PresentationFormat>Widescreen</PresentationFormat>
  <Paragraphs>218</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Times New Roman</vt:lpstr>
      <vt:lpstr>Terugblik</vt:lpstr>
      <vt:lpstr>High-end medical imaging equipment</vt:lpstr>
      <vt:lpstr>High end Medical Imaging Equipment</vt:lpstr>
      <vt:lpstr>PowerPoint Presentation</vt:lpstr>
      <vt:lpstr>CT: principles</vt:lpstr>
      <vt:lpstr>CT principles</vt:lpstr>
      <vt:lpstr>CT components</vt:lpstr>
      <vt:lpstr>CT images </vt:lpstr>
      <vt:lpstr>Calculating images in different cross sections</vt:lpstr>
      <vt:lpstr>PowerPoint Presentation</vt:lpstr>
      <vt:lpstr>MRI principles</vt:lpstr>
      <vt:lpstr>MRI use</vt:lpstr>
      <vt:lpstr>MRI image display</vt:lpstr>
      <vt:lpstr>MRI application in brain research</vt:lpstr>
      <vt:lpstr>MRI technology</vt:lpstr>
      <vt:lpstr>MRI maintenance</vt:lpstr>
      <vt:lpstr>PowerPoint Presentation</vt:lpstr>
      <vt:lpstr>PET principles</vt:lpstr>
      <vt:lpstr>PET use</vt:lpstr>
      <vt:lpstr>PET production of pharmaceuticals: the cyclotron</vt:lpstr>
      <vt:lpstr>PowerPoint Presentation</vt:lpstr>
      <vt:lpstr>NM principles</vt:lpstr>
      <vt:lpstr>NM Applications (examples)</vt:lpstr>
      <vt:lpstr>NM principles</vt:lpstr>
      <vt:lpstr>NM: Gamma Camera</vt:lpstr>
      <vt:lpstr>PowerPoint Presentation</vt:lpstr>
      <vt:lpstr>3D Reconstruction and display</vt:lpstr>
      <vt:lpstr>Teleradiology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Chris Mol</dc:creator>
  <cp:lastModifiedBy>Chris Mol</cp:lastModifiedBy>
  <cp:revision>327</cp:revision>
  <dcterms:created xsi:type="dcterms:W3CDTF">2014-11-03T16:21:19Z</dcterms:created>
  <dcterms:modified xsi:type="dcterms:W3CDTF">2020-03-18T14:28:06Z</dcterms:modified>
</cp:coreProperties>
</file>